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9" r:id="rId6"/>
    <p:sldId id="276" r:id="rId7"/>
    <p:sldId id="277" r:id="rId8"/>
    <p:sldId id="278" r:id="rId9"/>
    <p:sldId id="280" r:id="rId10"/>
    <p:sldId id="281" r:id="rId11"/>
    <p:sldId id="263" r:id="rId12"/>
    <p:sldId id="282" r:id="rId13"/>
    <p:sldId id="284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85" r:id="rId22"/>
    <p:sldId id="286" r:id="rId23"/>
    <p:sldId id="273" r:id="rId24"/>
    <p:sldId id="274" r:id="rId25"/>
    <p:sldId id="275" r:id="rId26"/>
  </p:sldIdLst>
  <p:sldSz cx="18288000" cy="10287000"/>
  <p:notesSz cx="18288000" cy="10287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에스코어 드림 1 Thin" panose="020B0403030302020204" pitchFamily="34" charset="-127"/>
      <p:regular r:id="rId30"/>
    </p:embeddedFont>
    <p:embeddedFont>
      <p:font typeface="에스코어 드림 3 Light" panose="020B0303030302020204" pitchFamily="34" charset="-127"/>
      <p:regular r:id="rId31"/>
    </p:embeddedFont>
    <p:embeddedFont>
      <p:font typeface="에스코어 드림 5 Medium" panose="020B0503030302020204" pitchFamily="34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352C10C7-D968-4DE4-8681-27E0B23BDE63}">
          <p14:sldIdLst>
            <p14:sldId id="256"/>
            <p14:sldId id="257"/>
            <p14:sldId id="258"/>
            <p14:sldId id="259"/>
            <p14:sldId id="279"/>
            <p14:sldId id="276"/>
            <p14:sldId id="277"/>
            <p14:sldId id="278"/>
            <p14:sldId id="280"/>
            <p14:sldId id="281"/>
            <p14:sldId id="263"/>
            <p14:sldId id="282"/>
            <p14:sldId id="284"/>
            <p14:sldId id="264"/>
            <p14:sldId id="265"/>
            <p14:sldId id="266"/>
            <p14:sldId id="267"/>
            <p14:sldId id="268"/>
            <p14:sldId id="269"/>
            <p14:sldId id="270"/>
            <p14:sldId id="285"/>
            <p14:sldId id="286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F3"/>
    <a:srgbClr val="FF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61" autoAdjust="0"/>
  </p:normalViewPr>
  <p:slideViewPr>
    <p:cSldViewPr>
      <p:cViewPr varScale="1">
        <p:scale>
          <a:sx n="58" d="100"/>
          <a:sy n="58" d="100"/>
        </p:scale>
        <p:origin x="149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99673-45A7-446A-B0AA-D09FC5928221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C0CB1-DF71-4679-A612-8866C1728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1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스쿨존은</a:t>
            </a:r>
            <a:r>
              <a:rPr lang="ko-KR" altLang="en-US" dirty="0"/>
              <a:t> 알아도 </a:t>
            </a:r>
            <a:r>
              <a:rPr lang="ko-KR" altLang="en-US" dirty="0" err="1"/>
              <a:t>실버존은</a:t>
            </a:r>
            <a:r>
              <a:rPr lang="ko-KR" altLang="en-US" dirty="0"/>
              <a:t> 모르는 사람들이 많아 노인보호구역에 대한 관심을 증대 시키고자 프로젝트를 진행하였다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148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서울시의 노인 보행자 교통사고 발생건수가 높을수록 지역구의 색을 진하게 하여 지역구의 위치와 함께 보기 쉽게 하기 위하여 다음과 같이 시각화를 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앞에 슬라이드에서 동대문구에서 전체 인구 대비 노인 교통 사고 발생 건수가 가장 많았던 동대문구가 </a:t>
            </a:r>
            <a:r>
              <a:rPr lang="en-US" altLang="ko-KR" dirty="0"/>
              <a:t>120</a:t>
            </a:r>
            <a:r>
              <a:rPr lang="ko-KR" altLang="en-US" dirty="0"/>
              <a:t>건으로  노인 교통 사고 발생이 가장 많은 것을 확인할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용산구는 노인 인구수가 가장 적지 않음에도 불구하고 노인 교통 사고 발생 건수가 가장 적었다</a:t>
            </a:r>
            <a:r>
              <a:rPr lang="en-US" altLang="ko-KR" dirty="0"/>
              <a:t>. </a:t>
            </a:r>
            <a:r>
              <a:rPr lang="ko-KR" altLang="en-US" dirty="0"/>
              <a:t>용산구에서는 어떠한 연유로 인해 교통사고가 적게 발생하는 것인지를 분석하여 다른 지역구에도 적용시켜 교통 사고를 줄일 필요가 있어 보인다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54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지역구별 사고 발생건수를 시각화 하기위해 파이썬 라이브러리인 </a:t>
            </a:r>
            <a:r>
              <a:rPr lang="en-US" altLang="ko-KR" dirty="0"/>
              <a:t>folium</a:t>
            </a:r>
            <a:r>
              <a:rPr lang="ko-KR" altLang="en-US" dirty="0"/>
              <a:t>을 사용하였고 </a:t>
            </a:r>
            <a:endParaRPr lang="en-US" altLang="ko-KR" dirty="0"/>
          </a:p>
          <a:p>
            <a:r>
              <a:rPr lang="ko-KR" altLang="en-US" dirty="0"/>
              <a:t>서울 지역구 구별을 하기 위한 </a:t>
            </a:r>
            <a:r>
              <a:rPr lang="en-US" altLang="ko-KR" dirty="0"/>
              <a:t>json </a:t>
            </a:r>
            <a:r>
              <a:rPr lang="ko-KR" altLang="en-US" dirty="0"/>
              <a:t>파일을 사용하였다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26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지역구별 노인 복지구역을 시각화한 것이다</a:t>
            </a:r>
            <a:r>
              <a:rPr lang="en-US" altLang="ko-KR" dirty="0"/>
              <a:t>. </a:t>
            </a:r>
            <a:r>
              <a:rPr lang="ko-KR" altLang="en-US" dirty="0"/>
              <a:t>강서구와 강남구가 </a:t>
            </a:r>
            <a:r>
              <a:rPr lang="en-US" altLang="ko-KR" dirty="0"/>
              <a:t>13</a:t>
            </a:r>
            <a:r>
              <a:rPr lang="ko-KR" altLang="en-US" dirty="0"/>
              <a:t>개로 가장 많았고</a:t>
            </a:r>
            <a:r>
              <a:rPr lang="en-US" altLang="ko-KR" dirty="0"/>
              <a:t>, </a:t>
            </a:r>
            <a:r>
              <a:rPr lang="ko-KR" altLang="en-US" dirty="0"/>
              <a:t>도봉구와 강북구가 </a:t>
            </a:r>
            <a:r>
              <a:rPr lang="en-US" altLang="ko-KR" dirty="0"/>
              <a:t>2</a:t>
            </a:r>
            <a:r>
              <a:rPr lang="ko-KR" altLang="en-US" dirty="0"/>
              <a:t>개로 가장 적었다</a:t>
            </a:r>
            <a:r>
              <a:rPr lang="en-US" altLang="ko-KR" dirty="0"/>
              <a:t>.  </a:t>
            </a:r>
            <a:r>
              <a:rPr lang="ko-KR" altLang="en-US" dirty="0"/>
              <a:t>이는 노인 인구수 데이터와 비교해보면 노인 인구수는 고려하지 않고 노인 복지센터 위주로만 선정된 보호구역임을 확인할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39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노인 보호구역 데이터에는 위도와 경도가 표시 되어 있지 않아</a:t>
            </a:r>
            <a:r>
              <a:rPr lang="en-US" altLang="ko-KR" dirty="0"/>
              <a:t>, </a:t>
            </a:r>
            <a:r>
              <a:rPr lang="ko-KR" altLang="en-US" dirty="0"/>
              <a:t>처음에는 </a:t>
            </a:r>
            <a:r>
              <a:rPr lang="en-US" altLang="ko-KR" dirty="0" err="1"/>
              <a:t>geopy</a:t>
            </a:r>
            <a:r>
              <a:rPr lang="ko-KR" altLang="en-US" dirty="0"/>
              <a:t> 라이브러리를 사용하려고 하였으나 </a:t>
            </a:r>
            <a:r>
              <a:rPr lang="en-US" altLang="ko-KR" dirty="0"/>
              <a:t>0</a:t>
            </a:r>
            <a:r>
              <a:rPr lang="ko-KR" altLang="en-US" dirty="0"/>
              <a:t>값으로 구해지는 곳도 많았고</a:t>
            </a:r>
            <a:r>
              <a:rPr lang="en-US" altLang="ko-KR" dirty="0"/>
              <a:t>, </a:t>
            </a:r>
            <a:r>
              <a:rPr lang="ko-KR" altLang="en-US" dirty="0"/>
              <a:t>데이터가 정확하지 않았기에 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활용하여 위도 경도를 변환하였다</a:t>
            </a:r>
            <a:r>
              <a:rPr lang="en-US" altLang="ko-KR" dirty="0"/>
              <a:t>. </a:t>
            </a:r>
            <a:r>
              <a:rPr lang="ko-KR" altLang="en-US" dirty="0"/>
              <a:t>변환한 위도 경도를 파이썬 라이브러리인 </a:t>
            </a:r>
            <a:r>
              <a:rPr lang="en-US" altLang="ko-KR" dirty="0"/>
              <a:t>folium</a:t>
            </a:r>
            <a:r>
              <a:rPr lang="ko-KR" altLang="en-US" dirty="0"/>
              <a:t>을 활용하여 지도에 </a:t>
            </a:r>
            <a:r>
              <a:rPr lang="en-US" altLang="ko-KR" dirty="0"/>
              <a:t>circle </a:t>
            </a:r>
            <a:r>
              <a:rPr lang="ko-KR" altLang="en-US" dirty="0"/>
              <a:t>형태로 표현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86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노인 보호구역과 교통사고 </a:t>
            </a:r>
            <a:r>
              <a:rPr lang="ko-KR" altLang="en-US" dirty="0" err="1"/>
              <a:t>발생지역간의</a:t>
            </a:r>
            <a:r>
              <a:rPr lang="ko-KR" altLang="en-US" dirty="0"/>
              <a:t> </a:t>
            </a:r>
            <a:r>
              <a:rPr lang="ko-KR" altLang="en-US" dirty="0" err="1"/>
              <a:t>비교를하기</a:t>
            </a:r>
            <a:r>
              <a:rPr lang="ko-KR" altLang="en-US" dirty="0"/>
              <a:t> 위해 다음과 같이 시각화를 하였다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파란색 원은 노인보호구역을 의미하며</a:t>
            </a:r>
            <a:r>
              <a:rPr lang="en-US" altLang="ko-KR" dirty="0"/>
              <a:t>, </a:t>
            </a:r>
            <a:r>
              <a:rPr lang="ko-KR" altLang="en-US" dirty="0"/>
              <a:t>빨간색은 노인교통사고 발생지점을 의미한다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노인 보호구역과 교통사고 발생지점이 많이 겹치지 않는 것을 확인할 수 있다</a:t>
            </a:r>
            <a:r>
              <a:rPr lang="en-US" altLang="ko-KR" dirty="0"/>
              <a:t>. </a:t>
            </a:r>
            <a:r>
              <a:rPr lang="ko-KR" altLang="en-US" dirty="0"/>
              <a:t>이는 노인보호구역 외의 지역에서 사고가 많이 발생한다는 것을 의미한다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88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노인보호구역과 노인 교통사고 발생지점을 한 번에 지도에 표시하기 위해 앞에 사용했던 노인 보호구역 지도 데이터에서 사고발생지점의 데이터만 지도에 추가하였다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923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크롤링이란</a:t>
            </a:r>
            <a:r>
              <a:rPr lang="en-US" altLang="ko-KR" dirty="0"/>
              <a:t>? </a:t>
            </a:r>
            <a:r>
              <a:rPr lang="ko-KR" altLang="en-US" dirty="0"/>
              <a:t>방대한 인터넷 데이터를 분석하기 쉽고 활용하기 쉽도록 수집하는 행위이다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상세페이지의 데이터를 획득하려고 했으나 웹페이지 저장 방식이 순서가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섞여있는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방식이었고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 데이터 스크롤을 조작할 때마다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초기화 되어 어려웠다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시간 내에 데이터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스크래핑을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해내지 못해서 시간이 많이 소요되는 방법으로 데이터를 만들어야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342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아이파이리플렛을</a:t>
            </a:r>
            <a:r>
              <a:rPr lang="ko-KR" altLang="en-US" dirty="0"/>
              <a:t> 활용하여 시각화를 시도해보았으나 우리가 원하는 형태의 시각화 객체가 아니라 활용하지 못했다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35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고령화의 심각성과 노인 교통사고 발생시 심각성에 대해 보여주기 위한 데이터 자료들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8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우리나라는 초고속 고령화가 진행 중</a:t>
            </a:r>
            <a:r>
              <a:rPr lang="en-US" altLang="ko-KR" dirty="0"/>
              <a:t>, </a:t>
            </a:r>
            <a:r>
              <a:rPr lang="ko-KR" altLang="en-US" dirty="0"/>
              <a:t>전체 인구 대비 고령자 인구 비율이 </a:t>
            </a:r>
            <a:r>
              <a:rPr lang="en-US" altLang="ko-KR" dirty="0"/>
              <a:t>2010</a:t>
            </a:r>
            <a:r>
              <a:rPr lang="ko-KR" altLang="en-US" dirty="0"/>
              <a:t>년 기준 </a:t>
            </a:r>
            <a:r>
              <a:rPr lang="en-US" altLang="ko-KR" dirty="0"/>
              <a:t>10%, 2022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기준 </a:t>
            </a:r>
            <a:r>
              <a:rPr lang="en-US" altLang="ko-KR" dirty="0"/>
              <a:t>18% 2070</a:t>
            </a:r>
            <a:r>
              <a:rPr lang="ko-KR" altLang="en-US" dirty="0"/>
              <a:t>년에는 </a:t>
            </a:r>
            <a:r>
              <a:rPr lang="en-US" altLang="ko-KR" dirty="0"/>
              <a:t>45%</a:t>
            </a:r>
            <a:r>
              <a:rPr lang="ko-KR" altLang="en-US" dirty="0"/>
              <a:t>까지 치솟을 전망</a:t>
            </a:r>
            <a:endParaRPr lang="en-US" altLang="ko-KR" dirty="0"/>
          </a:p>
          <a:p>
            <a:r>
              <a:rPr lang="ko-KR" altLang="en-US" dirty="0"/>
              <a:t>고령화가 </a:t>
            </a:r>
            <a:r>
              <a:rPr lang="ko-KR" altLang="en-US" dirty="0" err="1"/>
              <a:t>심각해질수록</a:t>
            </a:r>
            <a:r>
              <a:rPr lang="ko-KR" altLang="en-US" dirty="0"/>
              <a:t> 위험에 노출되는 노인이 늘어나기 때문에 이에 대한 보호 대책이 필요해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8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 지역구 별 </a:t>
            </a:r>
            <a:r>
              <a:rPr lang="ko-KR" altLang="en-US" dirty="0" err="1"/>
              <a:t>노인인구수와</a:t>
            </a:r>
            <a:r>
              <a:rPr lang="ko-KR" altLang="en-US" dirty="0"/>
              <a:t> 노인 교통 사고 발생 건수를 비교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가운데 동대문구를 보면 노인 인구수 대비 교통사고 발생 건수가 많은 것을 볼 수 있는데 이 지역구는 더 특별한 대응이 필요해 보인다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47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노인 교통사고 원인 분석</a:t>
            </a:r>
            <a:endParaRPr lang="en-US" altLang="ko-KR" dirty="0"/>
          </a:p>
          <a:p>
            <a:r>
              <a:rPr lang="ko-KR" altLang="en-US" dirty="0"/>
              <a:t>노인 교통사고 발생의 원인은 운전자의 안전운전 불이행이 가장 많았고</a:t>
            </a:r>
            <a:r>
              <a:rPr lang="en-US" altLang="ko-KR" dirty="0"/>
              <a:t>, </a:t>
            </a:r>
            <a:r>
              <a:rPr lang="ko-KR" altLang="en-US" dirty="0"/>
              <a:t>그 다음으로는 신호위반이 많았다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운전자의 부주의로 인한 사고가 많이 발생한다는 것을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819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노인의 부상정도 그래프를 보면 노인은 교통사고 발생시 그 외의 사람들보다 중상과 사망에 이르는 경우가 많은 것을 확인할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06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더하여 노인 교통 사고 사망률 그래프를 보면 전체 교통 사고 사망자 수는 많이 줄어드는 추세이지만</a:t>
            </a:r>
            <a:r>
              <a:rPr lang="en-US" altLang="ko-KR" dirty="0"/>
              <a:t>, </a:t>
            </a:r>
            <a:r>
              <a:rPr lang="ko-KR" altLang="en-US" dirty="0"/>
              <a:t>노인 교통 사고 사망자수는 보다 적게 감소하며</a:t>
            </a:r>
            <a:r>
              <a:rPr lang="en-US" altLang="ko-KR" dirty="0"/>
              <a:t>, </a:t>
            </a:r>
            <a:r>
              <a:rPr lang="ko-KR" altLang="en-US" dirty="0"/>
              <a:t>전체 사망자 대비 노인 사망자의 비율은 </a:t>
            </a:r>
            <a:r>
              <a:rPr lang="en-US" altLang="ko-KR" dirty="0"/>
              <a:t>17</a:t>
            </a:r>
            <a:r>
              <a:rPr lang="ko-KR" altLang="en-US" dirty="0"/>
              <a:t>년도와 비교했을 </a:t>
            </a:r>
            <a:r>
              <a:rPr lang="ko-KR" altLang="en-US" dirty="0" err="1"/>
              <a:t>떄</a:t>
            </a:r>
            <a:r>
              <a:rPr lang="ko-KR" altLang="en-US" dirty="0"/>
              <a:t> 가파르게 상승하고 있는 것을 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8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데이터를 확인함으로써 현재 인구의 고령화가 초고속으로 진행되고 있으며</a:t>
            </a:r>
            <a:r>
              <a:rPr lang="en-US" altLang="ko-KR" dirty="0"/>
              <a:t>, </a:t>
            </a:r>
            <a:r>
              <a:rPr lang="ko-KR" altLang="en-US" dirty="0"/>
              <a:t>노인의 교통사고 발생률 및 교통사고로 인한 사망률이 더욱 증가하는 문제를 파악하였다 </a:t>
            </a:r>
            <a:endParaRPr lang="en-US" altLang="ko-KR" dirty="0"/>
          </a:p>
          <a:p>
            <a:r>
              <a:rPr lang="ko-KR" altLang="en-US" dirty="0"/>
              <a:t>이에 저희는 더 자세한 확인을 하기 위하여 다음의 순서로 노인 보호구역의 실효성을 데이터 시각화를 통해 알아보고자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547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노인 보호구역과 노인 보행자 교통사고 발생지점과의 비교를 하기 위해 다음과 같은 데이터를 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0CB1-DF71-4679-A612-8866C1728F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64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3DBDD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7236" y="2430003"/>
            <a:ext cx="11963398" cy="71913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5686" y="469967"/>
            <a:ext cx="17056626" cy="5770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에스코어 드림 5 Medium" panose="020B0503030302020204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DD3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1D1C1C"/>
                </a:solidFill>
                <a:latin typeface="에스코어 드림 5 Medium" panose="020B0503030302020204" pitchFamily="34" charset="-127"/>
                <a:cs typeface="에스코어 드림 5 Medium" panose="020B0503030302020204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1D1C1C"/>
                </a:solidFill>
                <a:latin typeface="에스코어 드림 3 Light"/>
                <a:cs typeface="에스코어 드림 3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1D1C1C"/>
                </a:solidFill>
                <a:latin typeface="에스코어 드림 5 Medium" panose="020B0503030302020204" pitchFamily="34" charset="-127"/>
                <a:cs typeface="에스코어 드림 5 Medium" panose="020B0503030302020204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D4D3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1D1C1C"/>
                </a:solidFill>
                <a:latin typeface="에스코어 드림 5 Medium" panose="020B0503030302020204" pitchFamily="34" charset="-127"/>
                <a:cs typeface="에스코어 드림 5 Medium" panose="020B0503030302020204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35971" y="8632801"/>
            <a:ext cx="7216057" cy="597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1D1C1C"/>
                </a:solidFill>
                <a:latin typeface="에스코어 드림 1 Thin"/>
                <a:cs typeface="에스코어 드림 1 Thin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0756" y="2959101"/>
            <a:ext cx="9984740" cy="4930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1D1C1C"/>
                </a:solidFill>
                <a:latin typeface="에스코어 드림 3 Light"/>
                <a:cs typeface="에스코어 드림 3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에스코어 드림 5 Medium" panose="020B0503030302020204" pitchFamily="34" charset="-127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3DBDD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2" y="1385980"/>
            <a:ext cx="18278475" cy="0"/>
          </a:xfrm>
          <a:custGeom>
            <a:avLst/>
            <a:gdLst/>
            <a:ahLst/>
            <a:cxnLst/>
            <a:rect l="l" t="t" r="r" b="b"/>
            <a:pathLst>
              <a:path w="18278475">
                <a:moveTo>
                  <a:pt x="0" y="0"/>
                </a:moveTo>
                <a:lnTo>
                  <a:pt x="18278473" y="0"/>
                </a:lnTo>
              </a:path>
            </a:pathLst>
          </a:custGeom>
          <a:ln w="9524">
            <a:solidFill>
              <a:srgbClr val="1D1C1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4157" y="4162671"/>
            <a:ext cx="1764030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0000" b="0" spc="-128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S</a:t>
            </a:r>
            <a:r>
              <a:rPr sz="10000" b="0" spc="-38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i</a:t>
            </a:r>
            <a:r>
              <a:rPr sz="10000" b="0" spc="-62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l</a:t>
            </a:r>
            <a:r>
              <a:rPr sz="10000" b="0" spc="-151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v</a:t>
            </a:r>
            <a:r>
              <a:rPr sz="10000" b="0" spc="-110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e</a:t>
            </a:r>
            <a:r>
              <a:rPr sz="10000" b="0" spc="-55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r</a:t>
            </a:r>
            <a:r>
              <a:rPr sz="10000" b="0" spc="-94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 </a:t>
            </a:r>
            <a:r>
              <a:rPr sz="10000" b="0" spc="-77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Z</a:t>
            </a:r>
            <a:r>
              <a:rPr sz="10000" b="0" spc="-134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o</a:t>
            </a:r>
            <a:r>
              <a:rPr sz="10000" b="0" spc="-116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n</a:t>
            </a:r>
            <a:r>
              <a:rPr sz="10000" b="0" spc="-74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e</a:t>
            </a:r>
            <a:r>
              <a:rPr sz="10000" b="0" spc="-94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 </a:t>
            </a:r>
            <a:r>
              <a:rPr lang="ko-KR" altLang="en-US" sz="10000" b="0" spc="-94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이</a:t>
            </a:r>
            <a:r>
              <a:rPr sz="10000" b="0" spc="-52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대</a:t>
            </a:r>
            <a:r>
              <a:rPr sz="10000" b="0" spc="-745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로</a:t>
            </a:r>
            <a:r>
              <a:rPr sz="10000" b="0" spc="-94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 </a:t>
            </a:r>
            <a:r>
              <a:rPr sz="10000" b="0" spc="-86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괜</a:t>
            </a:r>
            <a:r>
              <a:rPr sz="10000" b="0" spc="-74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찮</a:t>
            </a:r>
            <a:r>
              <a:rPr sz="10000" b="0" spc="-98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은</a:t>
            </a:r>
            <a:r>
              <a:rPr sz="10000" b="0" spc="-115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가</a:t>
            </a:r>
            <a:r>
              <a:rPr sz="10000" b="0" spc="-745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?</a:t>
            </a:r>
            <a:endParaRPr sz="10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5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800" y="9017310"/>
            <a:ext cx="6770370" cy="1045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85"/>
              </a:lnSpc>
              <a:spcBef>
                <a:spcPts val="100"/>
              </a:spcBef>
            </a:pPr>
            <a:r>
              <a:rPr sz="3200" b="1" spc="-16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팀명</a:t>
            </a:r>
            <a:r>
              <a:rPr sz="3200" b="1" spc="-8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3200" b="1" spc="10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:</a:t>
            </a:r>
            <a:r>
              <a:rPr sz="3200" b="1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3200" b="1" spc="-14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Silver</a:t>
            </a:r>
            <a:r>
              <a:rPr sz="3200" b="1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3200" b="1" spc="-35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Town</a:t>
            </a:r>
            <a:endParaRPr sz="3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  <a:p>
            <a:pPr marL="52705">
              <a:lnSpc>
                <a:spcPts val="4185"/>
              </a:lnSpc>
            </a:pPr>
            <a:r>
              <a:rPr sz="2800" spc="-38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김경</a:t>
            </a:r>
            <a:r>
              <a:rPr sz="2800" spc="-19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목</a:t>
            </a:r>
            <a:r>
              <a:rPr sz="2800" spc="-509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,</a:t>
            </a:r>
            <a:r>
              <a:rPr sz="2800" spc="-5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  <a:r>
              <a:rPr sz="2800" spc="-17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맹</a:t>
            </a:r>
            <a:r>
              <a:rPr sz="2800" spc="-34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지</a:t>
            </a:r>
            <a:r>
              <a:rPr sz="2800" spc="-22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호</a:t>
            </a:r>
            <a:r>
              <a:rPr sz="2800" spc="-509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,</a:t>
            </a:r>
            <a:r>
              <a:rPr sz="2800" spc="-5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  <a:r>
              <a:rPr sz="2800" spc="-204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민</a:t>
            </a:r>
            <a:r>
              <a:rPr sz="2800" spc="-19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병</a:t>
            </a:r>
            <a:r>
              <a:rPr sz="2800" spc="-15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창</a:t>
            </a:r>
            <a:r>
              <a:rPr sz="2800" spc="-509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,</a:t>
            </a:r>
            <a:r>
              <a:rPr sz="2800" spc="-5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  <a:r>
              <a:rPr sz="2800" spc="-29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신</a:t>
            </a:r>
            <a:r>
              <a:rPr sz="2800" spc="-17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제</a:t>
            </a:r>
            <a:r>
              <a:rPr sz="2800" spc="-254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우</a:t>
            </a:r>
            <a:r>
              <a:rPr sz="2800" spc="-509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,</a:t>
            </a:r>
            <a:r>
              <a:rPr sz="2800" spc="-5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  <a:r>
              <a:rPr sz="2800" spc="-19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윤</a:t>
            </a:r>
            <a:r>
              <a:rPr sz="2800" spc="-254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규</a:t>
            </a:r>
            <a:r>
              <a:rPr sz="2800" spc="-28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헌</a:t>
            </a:r>
            <a:endParaRPr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1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3DBDD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9E2FD04-5961-40D7-9B5A-AE77024FE3DB}"/>
              </a:ext>
            </a:extLst>
          </p:cNvPr>
          <p:cNvSpPr txBox="1"/>
          <p:nvPr/>
        </p:nvSpPr>
        <p:spPr>
          <a:xfrm>
            <a:off x="533400" y="342900"/>
            <a:ext cx="6053455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9955" algn="l"/>
              </a:tabLst>
            </a:pPr>
            <a:r>
              <a:rPr sz="5000" spc="-4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2.	</a:t>
            </a:r>
            <a:r>
              <a:rPr sz="5000" spc="-15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문제제기</a:t>
            </a:r>
            <a:r>
              <a:rPr sz="5000" spc="-150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 및 </a:t>
            </a:r>
            <a:r>
              <a:rPr sz="5000" spc="-15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필요성</a:t>
            </a:r>
            <a:endParaRPr sz="5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9DBB8CCB-B24E-479D-AFFD-0AAE9B11B10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1" y="3119522"/>
            <a:ext cx="9143999" cy="5172074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13275371-FC55-4254-8929-1CD0ECA00F80}"/>
              </a:ext>
            </a:extLst>
          </p:cNvPr>
          <p:cNvSpPr txBox="1"/>
          <p:nvPr/>
        </p:nvSpPr>
        <p:spPr>
          <a:xfrm>
            <a:off x="2277541" y="2352233"/>
            <a:ext cx="474131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b="1" spc="-254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노</a:t>
            </a:r>
            <a:r>
              <a:rPr sz="3200" b="1" spc="-229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인</a:t>
            </a:r>
            <a:r>
              <a:rPr sz="3200" b="1" spc="-5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  <a:r>
              <a:rPr sz="3200" b="1" spc="-254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교</a:t>
            </a:r>
            <a:r>
              <a:rPr sz="3200" b="1" spc="-21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통</a:t>
            </a:r>
            <a:r>
              <a:rPr sz="3200" b="1" spc="-26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사</a:t>
            </a:r>
            <a:r>
              <a:rPr sz="3200" b="1" spc="-25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고</a:t>
            </a:r>
            <a:r>
              <a:rPr sz="3200" b="1" spc="-5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  <a:r>
              <a:rPr sz="3200" b="1" spc="-26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사</a:t>
            </a:r>
            <a:r>
              <a:rPr sz="3200" b="1" spc="-3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망</a:t>
            </a:r>
            <a:r>
              <a:rPr sz="3200" b="1" spc="-21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률</a:t>
            </a:r>
            <a:endParaRPr sz="3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1 Thi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E78E2-D461-4783-BF28-8160883D1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4554756"/>
            <a:ext cx="8972186" cy="37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7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DF793F-216C-461A-BE71-0DD1F6797EF9}"/>
              </a:ext>
            </a:extLst>
          </p:cNvPr>
          <p:cNvSpPr txBox="1"/>
          <p:nvPr/>
        </p:nvSpPr>
        <p:spPr>
          <a:xfrm>
            <a:off x="457200" y="342900"/>
            <a:ext cx="3733800" cy="782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09955" algn="l"/>
              </a:tabLst>
            </a:pPr>
            <a:r>
              <a:rPr lang="en-US" altLang="ko-KR" sz="5000" spc="-4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3. </a:t>
            </a:r>
            <a:r>
              <a:rPr lang="ko-KR" altLang="en-US" sz="5000" spc="-4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분석 결과</a:t>
            </a:r>
            <a:endParaRPr sz="5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3BA1E30-3F9D-4E5F-84B1-946A5CD49896}"/>
              </a:ext>
            </a:extLst>
          </p:cNvPr>
          <p:cNvSpPr txBox="1"/>
          <p:nvPr/>
        </p:nvSpPr>
        <p:spPr>
          <a:xfrm>
            <a:off x="2983230" y="3658205"/>
            <a:ext cx="12321540" cy="338297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251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Ⅰ</a:t>
            </a:r>
            <a:r>
              <a:rPr lang="ko-KR" altLang="en-US" sz="4500" spc="-251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   </a:t>
            </a:r>
            <a:r>
              <a:rPr lang="en-US" altLang="ko-KR" sz="4500" spc="-56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.</a:t>
            </a:r>
            <a:r>
              <a:rPr lang="ko-KR" altLang="en-US" sz="4500" spc="-56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lang="ko-KR" altLang="en-US" sz="450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lang="ko-KR" altLang="en-US" sz="4500" spc="-40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지</a:t>
            </a:r>
            <a:r>
              <a:rPr lang="ko-KR" altLang="en-US" sz="4500" spc="-22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역</a:t>
            </a:r>
            <a:r>
              <a:rPr lang="ko-KR" altLang="en-US" sz="4500" spc="-32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구</a:t>
            </a:r>
            <a:r>
              <a:rPr lang="ko-KR" altLang="en-US" sz="4500" spc="-204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별</a:t>
            </a:r>
            <a:r>
              <a:rPr lang="ko-KR" altLang="en-US" sz="450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lang="ko-KR" altLang="en-US" sz="4500" spc="-28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교</a:t>
            </a:r>
            <a:r>
              <a:rPr lang="ko-KR" altLang="en-US" sz="4500" spc="-23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통</a:t>
            </a:r>
            <a:r>
              <a:rPr lang="ko-KR" altLang="en-US" sz="4500" spc="-28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사고</a:t>
            </a:r>
            <a:r>
              <a:rPr lang="ko-KR" altLang="en-US" sz="450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lang="ko-KR" altLang="en-US" sz="4500" spc="-1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발</a:t>
            </a:r>
            <a:r>
              <a:rPr lang="ko-KR" altLang="en-US" sz="4500" spc="-31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생</a:t>
            </a:r>
            <a:r>
              <a:rPr lang="ko-KR" altLang="en-US" sz="450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lang="ko-KR" altLang="en-US" sz="4500" spc="-49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건</a:t>
            </a:r>
            <a:r>
              <a:rPr lang="ko-KR" altLang="en-US" sz="4500" spc="-32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수</a:t>
            </a:r>
            <a:r>
              <a:rPr lang="ko-KR" altLang="en-US" sz="450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lang="ko-KR" altLang="en-US" sz="4500" spc="-21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및</a:t>
            </a:r>
            <a:r>
              <a:rPr lang="ko-KR" altLang="en-US" sz="450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lang="ko-KR" altLang="en-US" sz="4500" spc="-49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시</a:t>
            </a:r>
            <a:r>
              <a:rPr lang="ko-KR" altLang="en-US" sz="4500" spc="-3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각</a:t>
            </a:r>
            <a:r>
              <a:rPr lang="ko-KR" altLang="en-US" sz="4500" spc="-12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화</a:t>
            </a:r>
            <a:endParaRPr lang="ko-KR" altLang="en-US" sz="45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  <a:p>
            <a:pPr marL="12700">
              <a:lnSpc>
                <a:spcPct val="100000"/>
              </a:lnSpc>
            </a:pPr>
            <a:r>
              <a:rPr sz="4500" b="0" spc="-144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Ⅱ</a:t>
            </a:r>
            <a:r>
              <a:rPr sz="4500" b="0" spc="-56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.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40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지</a:t>
            </a:r>
            <a:r>
              <a:rPr sz="4500" b="0" spc="-22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역</a:t>
            </a:r>
            <a:r>
              <a:rPr sz="4500" b="0" spc="-32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구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204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별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28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노</a:t>
            </a:r>
            <a:r>
              <a:rPr sz="4500" b="0" spc="-22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인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23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복</a:t>
            </a:r>
            <a:r>
              <a:rPr sz="4500" b="0" spc="-40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지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32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구</a:t>
            </a:r>
            <a:r>
              <a:rPr sz="4500" b="0" spc="-22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역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49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시</a:t>
            </a:r>
            <a:r>
              <a:rPr sz="4500" b="0" spc="-3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각</a:t>
            </a:r>
            <a:r>
              <a:rPr sz="4500" b="0" spc="-12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화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21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및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40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지</a:t>
            </a:r>
            <a:r>
              <a:rPr sz="4500" b="0" spc="-36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정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28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개</a:t>
            </a:r>
            <a:r>
              <a:rPr sz="4500" b="0" spc="-32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수</a:t>
            </a:r>
            <a:endParaRPr sz="45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  <a:p>
            <a:pPr marL="12700">
              <a:lnSpc>
                <a:spcPct val="100000"/>
              </a:lnSpc>
            </a:pPr>
            <a:r>
              <a:rPr sz="4500" b="0" spc="-60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Ⅲ</a:t>
            </a:r>
            <a:r>
              <a:rPr sz="4500" b="0" spc="-56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.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28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노</a:t>
            </a:r>
            <a:r>
              <a:rPr sz="4500" b="0" spc="-225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인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28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교</a:t>
            </a:r>
            <a:r>
              <a:rPr sz="4500" b="0" spc="-235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통</a:t>
            </a:r>
            <a:r>
              <a:rPr sz="4500" b="0" spc="-28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사고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15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발</a:t>
            </a:r>
            <a:r>
              <a:rPr sz="4500" b="0" spc="-315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생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405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지</a:t>
            </a:r>
            <a:r>
              <a:rPr sz="4500" b="0" spc="-225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역</a:t>
            </a:r>
            <a:r>
              <a:rPr lang="en-US" altLang="ko-KR" sz="4500" b="0" spc="-22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, 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28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노</a:t>
            </a:r>
            <a:r>
              <a:rPr sz="4500" b="0" spc="-225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인</a:t>
            </a:r>
            <a:r>
              <a:rPr sz="4500" b="0" spc="-28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보호</a:t>
            </a:r>
            <a:r>
              <a:rPr sz="4500" b="0" spc="-32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구</a:t>
            </a:r>
            <a:r>
              <a:rPr sz="4500" b="0" spc="-225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역</a:t>
            </a:r>
            <a:r>
              <a:rPr sz="4500" b="0" spc="-7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4500" b="0" spc="-49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시</a:t>
            </a:r>
            <a:r>
              <a:rPr sz="4500" b="0" spc="-30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각</a:t>
            </a:r>
            <a:r>
              <a:rPr sz="4500" b="0" spc="-125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화</a:t>
            </a:r>
            <a:endParaRPr sz="45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FA9D100-B8A9-4288-8AFA-7017B2E0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5320"/>
            <a:ext cx="3074629" cy="369332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지역구 별 교통사고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E40D1B7-18B9-45AD-BBD2-71ECADCF52A9}"/>
              </a:ext>
            </a:extLst>
          </p:cNvPr>
          <p:cNvSpPr txBox="1"/>
          <p:nvPr/>
        </p:nvSpPr>
        <p:spPr>
          <a:xfrm>
            <a:off x="457200" y="342900"/>
            <a:ext cx="3733800" cy="782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09955" algn="l"/>
              </a:tabLst>
            </a:pPr>
            <a:r>
              <a:rPr lang="en-US" altLang="ko-KR" sz="5000" spc="-4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Data </a:t>
            </a:r>
            <a:r>
              <a:rPr lang="ko-KR" altLang="en-US" sz="5000" spc="-4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설명</a:t>
            </a:r>
            <a:endParaRPr sz="5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70020F4-DA71-49E6-B399-D9A3F97EC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585179"/>
              </p:ext>
            </p:extLst>
          </p:nvPr>
        </p:nvGraphicFramePr>
        <p:xfrm>
          <a:off x="784839" y="4199220"/>
          <a:ext cx="2419350" cy="262440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1189155217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681680248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</a:rPr>
                        <a:t>지역구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</a:rPr>
                        <a:t>발생건수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159727"/>
                  </a:ext>
                </a:extLst>
              </a:tr>
              <a:tr h="38520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</a:rPr>
                        <a:t>동대문구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120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081059"/>
                  </a:ext>
                </a:extLst>
              </a:tr>
              <a:tr h="38520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</a:rPr>
                        <a:t>관악구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91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05082"/>
                  </a:ext>
                </a:extLst>
              </a:tr>
              <a:tr h="38520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</a:rPr>
                        <a:t>성북구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91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633200"/>
                  </a:ext>
                </a:extLst>
              </a:tr>
              <a:tr h="38520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</a:rPr>
                        <a:t>동작구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91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54373"/>
                  </a:ext>
                </a:extLst>
              </a:tr>
              <a:tr h="38520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중랑구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89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434747"/>
                  </a:ext>
                </a:extLst>
              </a:tr>
              <a:tr h="38520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은평구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83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41756"/>
                  </a:ext>
                </a:extLst>
              </a:tr>
            </a:tbl>
          </a:graphicData>
        </a:graphic>
      </p:graphicFrame>
      <p:sp>
        <p:nvSpPr>
          <p:cNvPr id="8" name="제목 4">
            <a:extLst>
              <a:ext uri="{FF2B5EF4-FFF2-40B4-BE49-F238E27FC236}">
                <a16:creationId xmlns:a16="http://schemas.microsoft.com/office/drawing/2014/main" id="{07799F3F-5A44-44A0-9AC1-A89450D3B710}"/>
              </a:ext>
            </a:extLst>
          </p:cNvPr>
          <p:cNvSpPr txBox="1">
            <a:spLocks/>
          </p:cNvSpPr>
          <p:nvPr/>
        </p:nvSpPr>
        <p:spPr>
          <a:xfrm>
            <a:off x="5208767" y="3475320"/>
            <a:ext cx="3074629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1D1C1C"/>
                </a:solidFill>
                <a:latin typeface="에스코어 드림 5 Medium" panose="020B0503030302020204" pitchFamily="34" charset="-127"/>
                <a:ea typeface="+mj-ea"/>
                <a:cs typeface="에스코어 드림 5 Medium" panose="020B0503030302020204" pitchFamily="34" charset="-127"/>
              </a:defRPr>
            </a:lvl1pPr>
          </a:lstStyle>
          <a:p>
            <a:pPr algn="ctr" latinLnBrk="0"/>
            <a:r>
              <a:rPr lang="ko-KR" altLang="en-US" sz="2400" kern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노인 보호구역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78E2C56-A8B8-43B8-BF0E-BD762B3FB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287798"/>
              </p:ext>
            </p:extLst>
          </p:nvPr>
        </p:nvGraphicFramePr>
        <p:xfrm>
          <a:off x="3810000" y="4199220"/>
          <a:ext cx="5872163" cy="2259720"/>
        </p:xfrm>
        <a:graphic>
          <a:graphicData uri="http://schemas.openxmlformats.org/drawingml/2006/table">
            <a:tbl>
              <a:tblPr/>
              <a:tblGrid>
                <a:gridCol w="795338">
                  <a:extLst>
                    <a:ext uri="{9D8B030D-6E8A-4147-A177-3AD203B41FA5}">
                      <a16:colId xmlns:a16="http://schemas.microsoft.com/office/drawing/2014/main" val="3640184667"/>
                    </a:ext>
                  </a:extLst>
                </a:gridCol>
                <a:gridCol w="3133725">
                  <a:extLst>
                    <a:ext uri="{9D8B030D-6E8A-4147-A177-3AD203B41FA5}">
                      <a16:colId xmlns:a16="http://schemas.microsoft.com/office/drawing/2014/main" val="37620311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98680512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</a:rPr>
                        <a:t>자치구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 err="1">
                          <a:effectLst/>
                        </a:rPr>
                        <a:t>시설명</a:t>
                      </a:r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</a:rPr>
                        <a:t>위치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1990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</a:rPr>
                        <a:t>종로구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종로노인종합복지관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 err="1">
                          <a:effectLst/>
                        </a:rPr>
                        <a:t>율곡로</a:t>
                      </a:r>
                      <a:r>
                        <a:rPr lang="en-US" altLang="ko-KR" dirty="0">
                          <a:effectLst/>
                        </a:rPr>
                        <a:t>19</a:t>
                      </a:r>
                      <a:r>
                        <a:rPr lang="ko-KR" altLang="en-US" dirty="0">
                          <a:effectLst/>
                        </a:rPr>
                        <a:t>길 </a:t>
                      </a:r>
                      <a:r>
                        <a:rPr lang="en-US" altLang="ko-KR" dirty="0">
                          <a:effectLst/>
                        </a:rPr>
                        <a:t>17-8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833195"/>
                  </a:ext>
                </a:extLst>
              </a:tr>
              <a:tr h="38520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종로구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</a:rPr>
                        <a:t>종로노인종합복지관 무악센터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통일로</a:t>
                      </a:r>
                      <a:r>
                        <a:rPr lang="en-US" altLang="ko-KR">
                          <a:effectLst/>
                        </a:rPr>
                        <a:t>14</a:t>
                      </a:r>
                      <a:r>
                        <a:rPr lang="ko-KR" altLang="en-US">
                          <a:effectLst/>
                        </a:rPr>
                        <a:t>길 </a:t>
                      </a:r>
                      <a:r>
                        <a:rPr lang="en-US" altLang="ko-KR">
                          <a:effectLst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03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종로구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서울노인복지센터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</a:rPr>
                        <a:t>삼일대로 </a:t>
                      </a:r>
                      <a:r>
                        <a:rPr lang="en-US" altLang="ko-KR" dirty="0">
                          <a:effectLst/>
                        </a:rPr>
                        <a:t>467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72533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종로구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락희거리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삼일대로 </a:t>
                      </a:r>
                      <a:r>
                        <a:rPr lang="en-US" altLang="ko-KR">
                          <a:effectLst/>
                        </a:rPr>
                        <a:t>428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7931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종로구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</a:rPr>
                        <a:t>종묘광장공원 </a:t>
                      </a:r>
                      <a:r>
                        <a:rPr lang="ko-KR" altLang="en-US" dirty="0" err="1">
                          <a:effectLst/>
                        </a:rPr>
                        <a:t>동순라길</a:t>
                      </a:r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인의동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722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중구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>
                          <a:effectLst/>
                        </a:rPr>
                        <a:t>신당</a:t>
                      </a:r>
                      <a:r>
                        <a:rPr lang="en-US" altLang="ko-KR">
                          <a:effectLst/>
                        </a:rPr>
                        <a:t>6</a:t>
                      </a:r>
                      <a:r>
                        <a:rPr lang="ko-KR" altLang="en-US">
                          <a:effectLst/>
                        </a:rPr>
                        <a:t>동 노인복지관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dirty="0">
                          <a:effectLst/>
                        </a:rPr>
                        <a:t>퇴계로</a:t>
                      </a:r>
                      <a:r>
                        <a:rPr lang="en-US" altLang="ko-KR" dirty="0">
                          <a:effectLst/>
                        </a:rPr>
                        <a:t>80</a:t>
                      </a:r>
                      <a:r>
                        <a:rPr lang="ko-KR" altLang="en-US" dirty="0">
                          <a:effectLst/>
                        </a:rPr>
                        <a:t>길 </a:t>
                      </a:r>
                      <a:r>
                        <a:rPr lang="en-US" altLang="ko-KR" dirty="0">
                          <a:effectLst/>
                        </a:rPr>
                        <a:t>52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28385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DA1976-094D-4673-BAC6-A8D4928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68045"/>
              </p:ext>
            </p:extLst>
          </p:nvPr>
        </p:nvGraphicFramePr>
        <p:xfrm>
          <a:off x="10134600" y="4199220"/>
          <a:ext cx="8042459" cy="3382680"/>
        </p:xfrm>
        <a:graphic>
          <a:graphicData uri="http://schemas.openxmlformats.org/drawingml/2006/table">
            <a:tbl>
              <a:tblPr/>
              <a:tblGrid>
                <a:gridCol w="3083537">
                  <a:extLst>
                    <a:ext uri="{9D8B030D-6E8A-4147-A177-3AD203B41FA5}">
                      <a16:colId xmlns:a16="http://schemas.microsoft.com/office/drawing/2014/main" val="4179356267"/>
                    </a:ext>
                  </a:extLst>
                </a:gridCol>
                <a:gridCol w="3744296">
                  <a:extLst>
                    <a:ext uri="{9D8B030D-6E8A-4147-A177-3AD203B41FA5}">
                      <a16:colId xmlns:a16="http://schemas.microsoft.com/office/drawing/2014/main" val="4172339210"/>
                    </a:ext>
                  </a:extLst>
                </a:gridCol>
                <a:gridCol w="1214626">
                  <a:extLst>
                    <a:ext uri="{9D8B030D-6E8A-4147-A177-3AD203B41FA5}">
                      <a16:colId xmlns:a16="http://schemas.microsoft.com/office/drawing/2014/main" val="2769516396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dirty="0" err="1">
                          <a:effectLst/>
                        </a:rPr>
                        <a:t>지점명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dirty="0">
                          <a:effectLst/>
                        </a:rPr>
                        <a:t>위치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dirty="0">
                          <a:effectLst/>
                        </a:rPr>
                        <a:t>발생건수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4259"/>
                  </a:ext>
                </a:extLst>
              </a:tr>
              <a:tr h="38368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 err="1">
                          <a:effectLst/>
                        </a:rPr>
                        <a:t>양재전화국입구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>
                          <a:effectLst/>
                        </a:rPr>
                        <a:t>서울특별시 강남구 도곡</a:t>
                      </a:r>
                      <a:r>
                        <a:rPr lang="en-US" altLang="ko-KR" sz="1800" dirty="0">
                          <a:effectLst/>
                        </a:rPr>
                        <a:t>1</a:t>
                      </a:r>
                      <a:r>
                        <a:rPr lang="ko-KR" altLang="en-US" sz="1800" dirty="0">
                          <a:effectLst/>
                        </a:rPr>
                        <a:t>동 </a:t>
                      </a:r>
                      <a:r>
                        <a:rPr lang="en-US" altLang="ko-KR" sz="1800" dirty="0">
                          <a:effectLst/>
                        </a:rPr>
                        <a:t>207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800" dirty="0">
                          <a:effectLst/>
                        </a:rPr>
                        <a:t>18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220493"/>
                  </a:ext>
                </a:extLst>
              </a:tr>
              <a:tr h="38368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 err="1">
                          <a:effectLst/>
                        </a:rPr>
                        <a:t>신논현역</a:t>
                      </a:r>
                      <a:r>
                        <a:rPr lang="ko-KR" altLang="en-US" sz="1800" dirty="0">
                          <a:effectLst/>
                        </a:rPr>
                        <a:t> 사거리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>
                          <a:effectLst/>
                        </a:rPr>
                        <a:t>서울 강남구 강남대로 </a:t>
                      </a:r>
                      <a:r>
                        <a:rPr lang="en-US" altLang="ko-KR" sz="1800" dirty="0">
                          <a:effectLst/>
                        </a:rPr>
                        <a:t>470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800" dirty="0">
                          <a:effectLst/>
                        </a:rPr>
                        <a:t>14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343603"/>
                  </a:ext>
                </a:extLst>
              </a:tr>
              <a:tr h="38368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>
                          <a:effectLst/>
                        </a:rPr>
                        <a:t>을지병원 앞 사거리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>
                          <a:effectLst/>
                        </a:rPr>
                        <a:t>서울 강남구 논현동 </a:t>
                      </a:r>
                      <a:r>
                        <a:rPr lang="en-US" altLang="ko-KR" sz="1800" dirty="0">
                          <a:effectLst/>
                        </a:rPr>
                        <a:t>279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800" dirty="0">
                          <a:effectLst/>
                        </a:rPr>
                        <a:t>17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819504"/>
                  </a:ext>
                </a:extLst>
              </a:tr>
              <a:tr h="38368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 err="1">
                          <a:effectLst/>
                        </a:rPr>
                        <a:t>대치우성아파트</a:t>
                      </a:r>
                      <a:r>
                        <a:rPr lang="ko-KR" altLang="en-US" sz="1800" dirty="0">
                          <a:effectLst/>
                        </a:rPr>
                        <a:t> 사거리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>
                          <a:effectLst/>
                        </a:rPr>
                        <a:t>서울 강남구 영동대로 </a:t>
                      </a:r>
                      <a:r>
                        <a:rPr lang="en-US" altLang="ko-KR" sz="1800" dirty="0">
                          <a:effectLst/>
                        </a:rPr>
                        <a:t>230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800" dirty="0">
                          <a:effectLst/>
                        </a:rPr>
                        <a:t>12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25410"/>
                  </a:ext>
                </a:extLst>
              </a:tr>
              <a:tr h="38368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>
                          <a:effectLst/>
                        </a:rPr>
                        <a:t>하나저축은행 강남지점</a:t>
                      </a:r>
                      <a:r>
                        <a:rPr lang="en-US" altLang="ko-KR" sz="1800">
                          <a:effectLst/>
                        </a:rPr>
                        <a:t>(</a:t>
                      </a:r>
                      <a:r>
                        <a:rPr lang="ko-KR" altLang="en-US" sz="1800">
                          <a:effectLst/>
                        </a:rPr>
                        <a:t>남쪽</a:t>
                      </a:r>
                      <a:r>
                        <a:rPr lang="en-US" altLang="ko-KR" sz="1800">
                          <a:effectLst/>
                        </a:rPr>
                        <a:t>)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>
                          <a:effectLst/>
                        </a:rPr>
                        <a:t>서울 강남구 테헤란로 </a:t>
                      </a:r>
                      <a:r>
                        <a:rPr lang="en-US" altLang="ko-KR" sz="1800" dirty="0">
                          <a:effectLst/>
                        </a:rPr>
                        <a:t>127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800" dirty="0">
                          <a:effectLst/>
                        </a:rPr>
                        <a:t>11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31682"/>
                  </a:ext>
                </a:extLst>
              </a:tr>
              <a:tr h="38368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>
                          <a:effectLst/>
                        </a:rPr>
                        <a:t>구역삼세무서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>
                          <a:effectLst/>
                        </a:rPr>
                        <a:t>서울 강남구 역삼동 </a:t>
                      </a:r>
                      <a:r>
                        <a:rPr lang="en-US" altLang="ko-KR" sz="1800">
                          <a:effectLst/>
                        </a:rPr>
                        <a:t>806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800" dirty="0">
                          <a:effectLst/>
                        </a:rPr>
                        <a:t>13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980350"/>
                  </a:ext>
                </a:extLst>
              </a:tr>
              <a:tr h="38368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 err="1">
                          <a:effectLst/>
                        </a:rPr>
                        <a:t>서울대청초등학교</a:t>
                      </a:r>
                      <a:r>
                        <a:rPr lang="ko-KR" altLang="en-US" sz="1800" dirty="0">
                          <a:effectLst/>
                        </a:rPr>
                        <a:t> 부근</a:t>
                      </a:r>
                      <a:r>
                        <a:rPr lang="en-US" altLang="ko-KR" sz="1800" dirty="0">
                          <a:effectLst/>
                        </a:rPr>
                        <a:t>(</a:t>
                      </a:r>
                      <a:r>
                        <a:rPr lang="ko-KR" altLang="en-US" sz="1800" dirty="0">
                          <a:effectLst/>
                        </a:rPr>
                        <a:t>북동</a:t>
                      </a:r>
                      <a:r>
                        <a:rPr lang="en-US" altLang="ko-KR" sz="1800" dirty="0">
                          <a:effectLst/>
                        </a:rPr>
                        <a:t>)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>
                          <a:effectLst/>
                        </a:rPr>
                        <a:t>서울 강남구 양재대로</a:t>
                      </a:r>
                      <a:r>
                        <a:rPr lang="en-US" altLang="ko-KR" sz="1800" dirty="0">
                          <a:effectLst/>
                        </a:rPr>
                        <a:t>55</a:t>
                      </a:r>
                      <a:r>
                        <a:rPr lang="ko-KR" altLang="en-US" sz="1800" dirty="0">
                          <a:effectLst/>
                        </a:rPr>
                        <a:t>길 </a:t>
                      </a:r>
                      <a:r>
                        <a:rPr lang="en-US" altLang="ko-KR" sz="1800" dirty="0">
                          <a:effectLst/>
                        </a:rPr>
                        <a:t>28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800" dirty="0">
                          <a:effectLst/>
                        </a:rPr>
                        <a:t>3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89322"/>
                  </a:ext>
                </a:extLst>
              </a:tr>
              <a:tr h="38368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>
                          <a:effectLst/>
                        </a:rPr>
                        <a:t>선릉역 사거리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800" dirty="0">
                          <a:effectLst/>
                        </a:rPr>
                        <a:t>서울 강남구 테헤란로 </a:t>
                      </a:r>
                      <a:r>
                        <a:rPr lang="en-US" altLang="ko-KR" sz="1800" dirty="0">
                          <a:effectLst/>
                        </a:rPr>
                        <a:t>335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800" dirty="0">
                          <a:effectLst/>
                        </a:rPr>
                        <a:t>13</a:t>
                      </a:r>
                    </a:p>
                  </a:txBody>
                  <a:tcPr marL="9571" marR="9571" marT="6380" marB="638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241282"/>
                  </a:ext>
                </a:extLst>
              </a:tr>
            </a:tbl>
          </a:graphicData>
        </a:graphic>
      </p:graphicFrame>
      <p:sp>
        <p:nvSpPr>
          <p:cNvPr id="14" name="제목 4">
            <a:extLst>
              <a:ext uri="{FF2B5EF4-FFF2-40B4-BE49-F238E27FC236}">
                <a16:creationId xmlns:a16="http://schemas.microsoft.com/office/drawing/2014/main" id="{ED735EB8-1208-4F7A-9C4D-EA3CAFFBE536}"/>
              </a:ext>
            </a:extLst>
          </p:cNvPr>
          <p:cNvSpPr txBox="1">
            <a:spLocks/>
          </p:cNvSpPr>
          <p:nvPr/>
        </p:nvSpPr>
        <p:spPr>
          <a:xfrm>
            <a:off x="11883143" y="3475320"/>
            <a:ext cx="4545372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1D1C1C"/>
                </a:solidFill>
                <a:latin typeface="에스코어 드림 5 Medium" panose="020B0503030302020204" pitchFamily="34" charset="-127"/>
                <a:ea typeface="+mj-ea"/>
                <a:cs typeface="에스코어 드림 5 Medium" panose="020B0503030302020204" pitchFamily="34" charset="-127"/>
              </a:defRPr>
            </a:lvl1pPr>
          </a:lstStyle>
          <a:p>
            <a:pPr algn="ctr" latinLnBrk="0"/>
            <a:r>
              <a:rPr lang="ko-KR" altLang="en-US" sz="2400" kern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노인 보행자 교통사고 발생 지점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10CDAA-B8F8-4F6A-8577-F43F131D6AA4}"/>
              </a:ext>
            </a:extLst>
          </p:cNvPr>
          <p:cNvGrpSpPr/>
          <p:nvPr/>
        </p:nvGrpSpPr>
        <p:grpSpPr>
          <a:xfrm flipH="1">
            <a:off x="1956414" y="7429500"/>
            <a:ext cx="76200" cy="457200"/>
            <a:chOff x="8610600" y="7505700"/>
            <a:chExt cx="152400" cy="9144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E50472-4FD4-4EEF-875A-3F21BA614DED}"/>
                </a:ext>
              </a:extLst>
            </p:cNvPr>
            <p:cNvSpPr/>
            <p:nvPr/>
          </p:nvSpPr>
          <p:spPr>
            <a:xfrm>
              <a:off x="8610600" y="7505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002BFDE-04C1-41CE-A8C4-C98F6FAAE34A}"/>
                </a:ext>
              </a:extLst>
            </p:cNvPr>
            <p:cNvSpPr/>
            <p:nvPr/>
          </p:nvSpPr>
          <p:spPr>
            <a:xfrm>
              <a:off x="8610600" y="7886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149614A-782E-4B4B-A2BB-9F5873BA84D4}"/>
                </a:ext>
              </a:extLst>
            </p:cNvPr>
            <p:cNvSpPr/>
            <p:nvPr/>
          </p:nvSpPr>
          <p:spPr>
            <a:xfrm>
              <a:off x="8610600" y="8267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98DDBD-8AA7-4921-B144-A7FCC92BF694}"/>
              </a:ext>
            </a:extLst>
          </p:cNvPr>
          <p:cNvGrpSpPr/>
          <p:nvPr/>
        </p:nvGrpSpPr>
        <p:grpSpPr>
          <a:xfrm flipH="1">
            <a:off x="6707981" y="7353300"/>
            <a:ext cx="76200" cy="457200"/>
            <a:chOff x="8610600" y="7505700"/>
            <a:chExt cx="152400" cy="9144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E208F03-C103-4EBD-8023-98E2F7EBF26F}"/>
                </a:ext>
              </a:extLst>
            </p:cNvPr>
            <p:cNvSpPr/>
            <p:nvPr/>
          </p:nvSpPr>
          <p:spPr>
            <a:xfrm>
              <a:off x="8610600" y="7505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3C21838-1035-4E5F-8333-21733A345D2C}"/>
                </a:ext>
              </a:extLst>
            </p:cNvPr>
            <p:cNvSpPr/>
            <p:nvPr/>
          </p:nvSpPr>
          <p:spPr>
            <a:xfrm>
              <a:off x="8610600" y="7886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D04FC3A-7041-4F88-8BEB-DAC611D93F64}"/>
                </a:ext>
              </a:extLst>
            </p:cNvPr>
            <p:cNvSpPr/>
            <p:nvPr/>
          </p:nvSpPr>
          <p:spPr>
            <a:xfrm>
              <a:off x="8610600" y="8267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E36878-C804-4C37-92F5-AF8F49CCFC79}"/>
              </a:ext>
            </a:extLst>
          </p:cNvPr>
          <p:cNvGrpSpPr/>
          <p:nvPr/>
        </p:nvGrpSpPr>
        <p:grpSpPr>
          <a:xfrm flipH="1">
            <a:off x="14117729" y="8191500"/>
            <a:ext cx="76200" cy="457200"/>
            <a:chOff x="8610600" y="7505700"/>
            <a:chExt cx="152400" cy="9144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A696DF5-D0AB-4D1D-A27F-DC6145E200E1}"/>
                </a:ext>
              </a:extLst>
            </p:cNvPr>
            <p:cNvSpPr/>
            <p:nvPr/>
          </p:nvSpPr>
          <p:spPr>
            <a:xfrm>
              <a:off x="8610600" y="7505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40E34B2-ADD0-41DD-A109-189A77468F26}"/>
                </a:ext>
              </a:extLst>
            </p:cNvPr>
            <p:cNvSpPr/>
            <p:nvPr/>
          </p:nvSpPr>
          <p:spPr>
            <a:xfrm>
              <a:off x="8610600" y="7886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504DF14-81EA-4CEE-8949-8AB42385945A}"/>
                </a:ext>
              </a:extLst>
            </p:cNvPr>
            <p:cNvSpPr/>
            <p:nvPr/>
          </p:nvSpPr>
          <p:spPr>
            <a:xfrm>
              <a:off x="8610600" y="8267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82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1E40D1B7-18B9-45AD-BBD2-71ECADCF52A9}"/>
              </a:ext>
            </a:extLst>
          </p:cNvPr>
          <p:cNvSpPr txBox="1"/>
          <p:nvPr/>
        </p:nvSpPr>
        <p:spPr>
          <a:xfrm>
            <a:off x="457200" y="342900"/>
            <a:ext cx="8153400" cy="782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09955" algn="l"/>
              </a:tabLst>
            </a:pPr>
            <a:r>
              <a:rPr lang="ko-KR" altLang="en-US" sz="5000" spc="-4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개발 환경 및 사용 라이브러리</a:t>
            </a:r>
            <a:endParaRPr sz="5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A97C8D-AD57-44C7-A5AF-78AC6B18B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539" y="2628900"/>
            <a:ext cx="2286000" cy="228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3F4120-0E16-41AA-9497-013ED6837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100" y="2857500"/>
            <a:ext cx="3276600" cy="1828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840624-41A2-490B-AD5A-F791820440A4}"/>
              </a:ext>
            </a:extLst>
          </p:cNvPr>
          <p:cNvSpPr txBox="1"/>
          <p:nvPr/>
        </p:nvSpPr>
        <p:spPr>
          <a:xfrm>
            <a:off x="4103078" y="5651737"/>
            <a:ext cx="35169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Pandas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Matplotlib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Folium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Seaborn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365559-43C2-484F-93A8-741B6750E372}"/>
              </a:ext>
            </a:extLst>
          </p:cNvPr>
          <p:cNvSpPr/>
          <p:nvPr/>
        </p:nvSpPr>
        <p:spPr>
          <a:xfrm>
            <a:off x="10706100" y="5651737"/>
            <a:ext cx="3276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1358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3DBDD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331" y="2705100"/>
            <a:ext cx="7537935" cy="6191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8227" y="3124191"/>
            <a:ext cx="9439274" cy="57721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6631" y="547750"/>
            <a:ext cx="10181369" cy="689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Ⅰ.지역구</a:t>
            </a:r>
            <a:r>
              <a:rPr sz="4400" spc="-114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 </a:t>
            </a:r>
            <a:r>
              <a:rPr sz="44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별</a:t>
            </a:r>
            <a:r>
              <a:rPr sz="4400" spc="-114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 </a:t>
            </a:r>
            <a:r>
              <a:rPr sz="4400" spc="-155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교통사고</a:t>
            </a:r>
            <a:r>
              <a:rPr sz="4400" spc="-114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 </a:t>
            </a:r>
            <a:r>
              <a:rPr sz="4400" spc="-155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발생</a:t>
            </a:r>
            <a:r>
              <a:rPr sz="4400" spc="-114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 </a:t>
            </a:r>
            <a:r>
              <a:rPr sz="4400" spc="-155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건수</a:t>
            </a:r>
            <a:r>
              <a:rPr sz="4400" spc="-114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 </a:t>
            </a:r>
            <a:r>
              <a:rPr sz="44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및</a:t>
            </a:r>
            <a:r>
              <a:rPr sz="4400" spc="-114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 </a:t>
            </a:r>
            <a:r>
              <a:rPr sz="4400" spc="-155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시각화</a:t>
            </a:r>
            <a:endParaRPr sz="44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3DBDD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1" y="2781300"/>
            <a:ext cx="7581899" cy="6229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0" y="3695700"/>
            <a:ext cx="9477374" cy="5343524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AE17A2A3-FA63-4257-BD92-B8F2AB784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631" y="547750"/>
            <a:ext cx="5914169" cy="689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400" spc="-11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개발 환경 및 라이브러리</a:t>
            </a:r>
            <a:endParaRPr sz="44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3676" y="1954323"/>
            <a:ext cx="7096124" cy="71342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19149" y="5496179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강서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6687" y="6463850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양천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1431" y="6361963"/>
            <a:ext cx="76263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영등포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9959" y="2908162"/>
            <a:ext cx="471170" cy="2045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b="1" spc="-5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도봉</a:t>
            </a:r>
            <a:r>
              <a:rPr sz="1250" b="1" spc="-4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2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76834" y="3582793"/>
            <a:ext cx="1768475" cy="57975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02055">
              <a:lnSpc>
                <a:spcPct val="100000"/>
              </a:lnSpc>
              <a:spcBef>
                <a:spcPts val="420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노원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강북구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63311" y="4723670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중랑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9845" y="4609939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성북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6728" y="5845988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광진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70073" y="5134829"/>
            <a:ext cx="76263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동대문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56687" y="6939844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구로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50945" y="5800917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성동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57341" y="4446678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은평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3145" y="5134829"/>
            <a:ext cx="1723389" cy="902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서대문구</a:t>
            </a:r>
            <a:r>
              <a:rPr sz="1550" b="1" spc="12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 </a:t>
            </a:r>
            <a:r>
              <a:rPr sz="2325" b="1" spc="-89" baseline="32258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종로구</a:t>
            </a:r>
            <a:endParaRPr sz="2325" baseline="32258" dirty="0">
              <a:latin typeface="에스코어 드림 5 Medium" panose="020B0503030302020204" pitchFamily="34" charset="-127"/>
              <a:cs typeface="함초롬돋움"/>
            </a:endParaRPr>
          </a:p>
          <a:p>
            <a:pPr marL="1316355">
              <a:lnSpc>
                <a:spcPts val="1730"/>
              </a:lnSpc>
              <a:spcBef>
                <a:spcPts val="1590"/>
              </a:spcBef>
            </a:pP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중구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  <a:p>
            <a:pPr marL="38100">
              <a:lnSpc>
                <a:spcPts val="1730"/>
              </a:lnSpc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마포구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34384" y="5800917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강동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95773" y="6691313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송파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82589" y="7799568"/>
            <a:ext cx="502284" cy="21672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1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금천구</a:t>
            </a:r>
            <a:endParaRPr sz="130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0468" y="7287784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서초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06150" y="7656425"/>
            <a:ext cx="727710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관악</a:t>
            </a:r>
            <a:r>
              <a:rPr sz="1950" b="1" spc="-5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9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62278" y="6802838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동작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35363" y="6183877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용산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03707" y="7007810"/>
            <a:ext cx="578485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강남</a:t>
            </a:r>
            <a:r>
              <a:rPr sz="1550" b="1" spc="-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돋움"/>
              </a:rPr>
              <a:t>구</a:t>
            </a:r>
            <a:endParaRPr sz="1550" dirty="0">
              <a:latin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C1B2B341-6660-462D-B0A0-200229FE12BE}"/>
              </a:ext>
            </a:extLst>
          </p:cNvPr>
          <p:cNvSpPr txBox="1">
            <a:spLocks/>
          </p:cNvSpPr>
          <p:nvPr/>
        </p:nvSpPr>
        <p:spPr>
          <a:xfrm>
            <a:off x="486632" y="547750"/>
            <a:ext cx="11296066" cy="6899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750" b="0" i="0">
                <a:solidFill>
                  <a:srgbClr val="1D1C1C"/>
                </a:solidFill>
                <a:latin typeface="에스코어 드림 5 Medium" panose="020B0503030302020204" pitchFamily="34" charset="-127"/>
                <a:ea typeface="+mj-ea"/>
                <a:cs typeface="에스코어 드림 5 Medium" panose="020B0503030302020204" pitchFamily="34" charset="-127"/>
              </a:defRPr>
            </a:lvl1pPr>
          </a:lstStyle>
          <a:p>
            <a:pPr marL="12700" algn="ctr" latinLnBrk="0">
              <a:spcBef>
                <a:spcPts val="100"/>
              </a:spcBef>
            </a:pPr>
            <a:r>
              <a:rPr lang="en-US" altLang="ko-KR" sz="4400" spc="-35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Ⅱ</a:t>
            </a:r>
            <a:r>
              <a:rPr lang="en-US" altLang="ko-KR" sz="4400" kern="0" spc="-11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.</a:t>
            </a:r>
            <a:r>
              <a:rPr lang="ko-KR" altLang="en-US" sz="4400" kern="0" spc="-11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지역구 별 노인보호구역 시각화 및 지정 개수</a:t>
            </a:r>
            <a:endParaRPr lang="ko-KR" altLang="en-US" sz="4400" kern="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02BBA7-984C-4DEC-B2CF-BF26C8785DBD}"/>
              </a:ext>
            </a:extLst>
          </p:cNvPr>
          <p:cNvGrpSpPr/>
          <p:nvPr/>
        </p:nvGrpSpPr>
        <p:grpSpPr>
          <a:xfrm>
            <a:off x="801804" y="2144628"/>
            <a:ext cx="8564854" cy="6753614"/>
            <a:chOff x="430328" y="2346157"/>
            <a:chExt cx="8564854" cy="6753614"/>
          </a:xfrm>
        </p:grpSpPr>
        <p:pic>
          <p:nvPicPr>
            <p:cNvPr id="30" name="object 4">
              <a:extLst>
                <a:ext uri="{FF2B5EF4-FFF2-40B4-BE49-F238E27FC236}">
                  <a16:creationId xmlns:a16="http://schemas.microsoft.com/office/drawing/2014/main" id="{BEA918D5-14D2-44A4-A329-C6AB286E72C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328" y="2346157"/>
              <a:ext cx="8564854" cy="67536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FE595182-9461-47A9-8CB5-65670441BAFB}"/>
                </a:ext>
              </a:extLst>
            </p:cNvPr>
            <p:cNvSpPr txBox="1"/>
            <p:nvPr/>
          </p:nvSpPr>
          <p:spPr>
            <a:xfrm>
              <a:off x="1128843" y="5526190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강서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14DEF80D-4C1B-4C91-BB6E-249DE1A6193A}"/>
                </a:ext>
              </a:extLst>
            </p:cNvPr>
            <p:cNvSpPr txBox="1"/>
            <p:nvPr/>
          </p:nvSpPr>
          <p:spPr>
            <a:xfrm>
              <a:off x="1672548" y="6504963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양천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33" name="object 7">
              <a:extLst>
                <a:ext uri="{FF2B5EF4-FFF2-40B4-BE49-F238E27FC236}">
                  <a16:creationId xmlns:a16="http://schemas.microsoft.com/office/drawing/2014/main" id="{96FA4120-B18E-4F00-A0C9-98029EDD3CF0}"/>
                </a:ext>
              </a:extLst>
            </p:cNvPr>
            <p:cNvSpPr txBox="1"/>
            <p:nvPr/>
          </p:nvSpPr>
          <p:spPr>
            <a:xfrm>
              <a:off x="2648358" y="6401907"/>
              <a:ext cx="77152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영등포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34" name="object 8">
              <a:extLst>
                <a:ext uri="{FF2B5EF4-FFF2-40B4-BE49-F238E27FC236}">
                  <a16:creationId xmlns:a16="http://schemas.microsoft.com/office/drawing/2014/main" id="{B0E8AB2F-96D6-4951-A8F7-B892B5154FC5}"/>
                </a:ext>
              </a:extLst>
            </p:cNvPr>
            <p:cNvSpPr txBox="1"/>
            <p:nvPr/>
          </p:nvSpPr>
          <p:spPr>
            <a:xfrm>
              <a:off x="4922678" y="2908487"/>
              <a:ext cx="476250" cy="20582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250" b="1" spc="-3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도봉</a:t>
              </a:r>
              <a:r>
                <a:rPr sz="1250" b="1" spc="-3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2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35" name="object 9">
              <a:extLst>
                <a:ext uri="{FF2B5EF4-FFF2-40B4-BE49-F238E27FC236}">
                  <a16:creationId xmlns:a16="http://schemas.microsoft.com/office/drawing/2014/main" id="{20E221F2-5400-4864-A38C-705F9D5A3C57}"/>
                </a:ext>
              </a:extLst>
            </p:cNvPr>
            <p:cNvSpPr txBox="1"/>
            <p:nvPr/>
          </p:nvSpPr>
          <p:spPr>
            <a:xfrm>
              <a:off x="4423896" y="3590856"/>
              <a:ext cx="1788160" cy="586105"/>
            </a:xfrm>
            <a:prstGeom prst="rect">
              <a:avLst/>
            </a:prstGeom>
          </p:spPr>
          <p:txBody>
            <a:bodyPr vert="horz" wrap="square" lIns="0" tIns="55880" rIns="0" bIns="0" rtlCol="0">
              <a:spAutoFit/>
            </a:bodyPr>
            <a:lstStyle/>
            <a:p>
              <a:pPr marL="1216025">
                <a:lnSpc>
                  <a:spcPct val="100000"/>
                </a:lnSpc>
                <a:spcBef>
                  <a:spcPts val="44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노원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  <a:p>
              <a:pPr marL="12700">
                <a:lnSpc>
                  <a:spcPct val="100000"/>
                </a:lnSpc>
                <a:spcBef>
                  <a:spcPts val="350"/>
                </a:spcBef>
              </a:pP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강북구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8DEF0F83-47FD-46D9-86E1-E398ADD7BF70}"/>
                </a:ext>
              </a:extLst>
            </p:cNvPr>
            <p:cNvSpPr txBox="1"/>
            <p:nvPr/>
          </p:nvSpPr>
          <p:spPr>
            <a:xfrm>
              <a:off x="6028571" y="4744820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중랑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094894FA-95B6-4940-A5E0-2B452F5383BB}"/>
                </a:ext>
              </a:extLst>
            </p:cNvPr>
            <p:cNvSpPr txBox="1"/>
            <p:nvPr/>
          </p:nvSpPr>
          <p:spPr>
            <a:xfrm>
              <a:off x="4619121" y="4629785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성북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38" name="object 12">
              <a:extLst>
                <a:ext uri="{FF2B5EF4-FFF2-40B4-BE49-F238E27FC236}">
                  <a16:creationId xmlns:a16="http://schemas.microsoft.com/office/drawing/2014/main" id="{19374A80-03DB-450A-AC4E-74F477078EE5}"/>
                </a:ext>
              </a:extLst>
            </p:cNvPr>
            <p:cNvSpPr txBox="1"/>
            <p:nvPr/>
          </p:nvSpPr>
          <p:spPr>
            <a:xfrm>
              <a:off x="5940995" y="5880011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광진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39" name="object 13">
              <a:extLst>
                <a:ext uri="{FF2B5EF4-FFF2-40B4-BE49-F238E27FC236}">
                  <a16:creationId xmlns:a16="http://schemas.microsoft.com/office/drawing/2014/main" id="{9DBCF74B-28D2-4A8E-BC06-7B10A02D601A}"/>
                </a:ext>
              </a:extLst>
            </p:cNvPr>
            <p:cNvSpPr txBox="1"/>
            <p:nvPr/>
          </p:nvSpPr>
          <p:spPr>
            <a:xfrm>
              <a:off x="5226233" y="5160695"/>
              <a:ext cx="77152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동대문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40" name="object 14">
              <a:extLst>
                <a:ext uri="{FF2B5EF4-FFF2-40B4-BE49-F238E27FC236}">
                  <a16:creationId xmlns:a16="http://schemas.microsoft.com/office/drawing/2014/main" id="{5665C754-8F6F-4759-B976-ACCD01D8BE64}"/>
                </a:ext>
              </a:extLst>
            </p:cNvPr>
            <p:cNvSpPr txBox="1"/>
            <p:nvPr/>
          </p:nvSpPr>
          <p:spPr>
            <a:xfrm>
              <a:off x="1672548" y="6986416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구로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41" name="object 15">
              <a:extLst>
                <a:ext uri="{FF2B5EF4-FFF2-40B4-BE49-F238E27FC236}">
                  <a16:creationId xmlns:a16="http://schemas.microsoft.com/office/drawing/2014/main" id="{53210667-13FB-435F-B3F3-C28FCB1A0790}"/>
                </a:ext>
              </a:extLst>
            </p:cNvPr>
            <p:cNvSpPr txBox="1"/>
            <p:nvPr/>
          </p:nvSpPr>
          <p:spPr>
            <a:xfrm>
              <a:off x="5105741" y="5834424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성동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42" name="object 16">
              <a:extLst>
                <a:ext uri="{FF2B5EF4-FFF2-40B4-BE49-F238E27FC236}">
                  <a16:creationId xmlns:a16="http://schemas.microsoft.com/office/drawing/2014/main" id="{3068F0EE-96AC-4B83-BE74-7CF7D52861B1}"/>
                </a:ext>
              </a:extLst>
            </p:cNvPr>
            <p:cNvSpPr txBox="1"/>
            <p:nvPr/>
          </p:nvSpPr>
          <p:spPr>
            <a:xfrm>
              <a:off x="3089268" y="4464651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은평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43" name="object 17">
              <a:extLst>
                <a:ext uri="{FF2B5EF4-FFF2-40B4-BE49-F238E27FC236}">
                  <a16:creationId xmlns:a16="http://schemas.microsoft.com/office/drawing/2014/main" id="{96357041-1415-454F-AAF6-54A54DB1E0C3}"/>
                </a:ext>
              </a:extLst>
            </p:cNvPr>
            <p:cNvSpPr txBox="1"/>
            <p:nvPr/>
          </p:nvSpPr>
          <p:spPr>
            <a:xfrm>
              <a:off x="3105544" y="5160695"/>
              <a:ext cx="1742439" cy="912494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서대문구</a:t>
              </a:r>
              <a:r>
                <a:rPr sz="1550" b="1" spc="114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 </a:t>
              </a:r>
              <a:r>
                <a:rPr sz="2325" b="1" spc="-60" baseline="32258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종로구</a:t>
              </a:r>
              <a:endParaRPr sz="2325" baseline="32258" dirty="0">
                <a:latin typeface="에스코어 드림 5 Medium" panose="020B0503030302020204" pitchFamily="34" charset="-127"/>
                <a:cs typeface="함초롬돋움"/>
              </a:endParaRPr>
            </a:p>
            <a:p>
              <a:pPr marL="1330960">
                <a:lnSpc>
                  <a:spcPts val="1735"/>
                </a:lnSpc>
                <a:spcBef>
                  <a:spcPts val="1635"/>
                </a:spcBef>
              </a:pP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중구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  <a:p>
              <a:pPr marL="38100">
                <a:lnSpc>
                  <a:spcPts val="1735"/>
                </a:lnSpc>
              </a:pP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마포구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44" name="object 18">
              <a:extLst>
                <a:ext uri="{FF2B5EF4-FFF2-40B4-BE49-F238E27FC236}">
                  <a16:creationId xmlns:a16="http://schemas.microsoft.com/office/drawing/2014/main" id="{CB54E938-0657-4C1C-83F0-10004A842B55}"/>
                </a:ext>
              </a:extLst>
            </p:cNvPr>
            <p:cNvSpPr txBox="1"/>
            <p:nvPr/>
          </p:nvSpPr>
          <p:spPr>
            <a:xfrm>
              <a:off x="6909636" y="5834424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강동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45" name="object 19">
              <a:extLst>
                <a:ext uri="{FF2B5EF4-FFF2-40B4-BE49-F238E27FC236}">
                  <a16:creationId xmlns:a16="http://schemas.microsoft.com/office/drawing/2014/main" id="{701EAFAA-307F-41E8-9898-5D4A095643A6}"/>
                </a:ext>
              </a:extLst>
            </p:cNvPr>
            <p:cNvSpPr txBox="1"/>
            <p:nvPr/>
          </p:nvSpPr>
          <p:spPr>
            <a:xfrm>
              <a:off x="6263700" y="6735033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송파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46" name="object 20">
              <a:extLst>
                <a:ext uri="{FF2B5EF4-FFF2-40B4-BE49-F238E27FC236}">
                  <a16:creationId xmlns:a16="http://schemas.microsoft.com/office/drawing/2014/main" id="{8351197A-3744-4CB5-B0B0-51F9EDB8ADBE}"/>
                </a:ext>
              </a:extLst>
            </p:cNvPr>
            <p:cNvSpPr txBox="1"/>
            <p:nvPr/>
          </p:nvSpPr>
          <p:spPr>
            <a:xfrm>
              <a:off x="2710218" y="7856000"/>
              <a:ext cx="508000" cy="21993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3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금천구</a:t>
              </a:r>
              <a:endParaRPr sz="13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47" name="object 21">
              <a:extLst>
                <a:ext uri="{FF2B5EF4-FFF2-40B4-BE49-F238E27FC236}">
                  <a16:creationId xmlns:a16="http://schemas.microsoft.com/office/drawing/2014/main" id="{DF2AA242-D942-43D7-BD78-6559E6704DB0}"/>
                </a:ext>
              </a:extLst>
            </p:cNvPr>
            <p:cNvSpPr txBox="1"/>
            <p:nvPr/>
          </p:nvSpPr>
          <p:spPr>
            <a:xfrm>
              <a:off x="4559063" y="7338346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서초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48" name="object 22">
              <a:extLst>
                <a:ext uri="{FF2B5EF4-FFF2-40B4-BE49-F238E27FC236}">
                  <a16:creationId xmlns:a16="http://schemas.microsoft.com/office/drawing/2014/main" id="{C6103C3F-4E29-4475-8360-8D433403EB8D}"/>
                </a:ext>
              </a:extLst>
            </p:cNvPr>
            <p:cNvSpPr txBox="1"/>
            <p:nvPr/>
          </p:nvSpPr>
          <p:spPr>
            <a:xfrm>
              <a:off x="3442077" y="7711216"/>
              <a:ext cx="735965" cy="3276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950" b="1" spc="-3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관악</a:t>
              </a:r>
              <a:r>
                <a:rPr sz="1950" b="1" spc="-3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9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49" name="object 23">
              <a:extLst>
                <a:ext uri="{FF2B5EF4-FFF2-40B4-BE49-F238E27FC236}">
                  <a16:creationId xmlns:a16="http://schemas.microsoft.com/office/drawing/2014/main" id="{351A5966-9287-4C68-BF9C-3EB00C97B91F}"/>
                </a:ext>
              </a:extLst>
            </p:cNvPr>
            <p:cNvSpPr txBox="1"/>
            <p:nvPr/>
          </p:nvSpPr>
          <p:spPr>
            <a:xfrm>
              <a:off x="3498849" y="6847837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동작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50" name="object 24">
              <a:extLst>
                <a:ext uri="{FF2B5EF4-FFF2-40B4-BE49-F238E27FC236}">
                  <a16:creationId xmlns:a16="http://schemas.microsoft.com/office/drawing/2014/main" id="{E32224F0-8AD2-433C-8C2F-B5CC89938895}"/>
                </a:ext>
              </a:extLst>
            </p:cNvPr>
            <p:cNvSpPr txBox="1"/>
            <p:nvPr/>
          </p:nvSpPr>
          <p:spPr>
            <a:xfrm>
              <a:off x="4179656" y="6221777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용산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51" name="object 25">
              <a:extLst>
                <a:ext uri="{FF2B5EF4-FFF2-40B4-BE49-F238E27FC236}">
                  <a16:creationId xmlns:a16="http://schemas.microsoft.com/office/drawing/2014/main" id="{5CCFB006-13A5-4C51-8462-77DA99066641}"/>
                </a:ext>
              </a:extLst>
            </p:cNvPr>
            <p:cNvSpPr txBox="1"/>
            <p:nvPr/>
          </p:nvSpPr>
          <p:spPr>
            <a:xfrm>
              <a:off x="5361401" y="7055161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강남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7225" y="5676085"/>
            <a:ext cx="8980773" cy="365759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39D0DF-A65C-43F9-A7E1-F27EF387F28D}"/>
              </a:ext>
            </a:extLst>
          </p:cNvPr>
          <p:cNvGrpSpPr/>
          <p:nvPr/>
        </p:nvGrpSpPr>
        <p:grpSpPr>
          <a:xfrm>
            <a:off x="430328" y="2346157"/>
            <a:ext cx="8564854" cy="6753614"/>
            <a:chOff x="430328" y="2346157"/>
            <a:chExt cx="8564854" cy="6753614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328" y="2346157"/>
              <a:ext cx="8564854" cy="67536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object 5"/>
            <p:cNvSpPr txBox="1"/>
            <p:nvPr/>
          </p:nvSpPr>
          <p:spPr>
            <a:xfrm>
              <a:off x="1128843" y="5526190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강서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672548" y="6504963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양천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2648358" y="6401907"/>
              <a:ext cx="77152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영등포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4922678" y="2908487"/>
              <a:ext cx="476250" cy="20582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250" b="1" spc="-3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도봉</a:t>
              </a:r>
              <a:r>
                <a:rPr sz="1250" b="1" spc="-3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2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4423896" y="3590856"/>
              <a:ext cx="1788160" cy="586105"/>
            </a:xfrm>
            <a:prstGeom prst="rect">
              <a:avLst/>
            </a:prstGeom>
          </p:spPr>
          <p:txBody>
            <a:bodyPr vert="horz" wrap="square" lIns="0" tIns="55880" rIns="0" bIns="0" rtlCol="0">
              <a:spAutoFit/>
            </a:bodyPr>
            <a:lstStyle/>
            <a:p>
              <a:pPr marL="1216025">
                <a:lnSpc>
                  <a:spcPct val="100000"/>
                </a:lnSpc>
                <a:spcBef>
                  <a:spcPts val="44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노원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  <a:p>
              <a:pPr marL="12700">
                <a:lnSpc>
                  <a:spcPct val="100000"/>
                </a:lnSpc>
                <a:spcBef>
                  <a:spcPts val="350"/>
                </a:spcBef>
              </a:pP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강북구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028571" y="4744820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중랑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4619121" y="4629785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성북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940995" y="5880011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광진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226233" y="5160695"/>
              <a:ext cx="77152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동대문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672548" y="6986416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구로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5105741" y="5834424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성동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089268" y="4464651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은평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3105544" y="5160695"/>
              <a:ext cx="1742439" cy="912494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서대문구</a:t>
              </a:r>
              <a:r>
                <a:rPr sz="1550" b="1" spc="114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 </a:t>
              </a:r>
              <a:r>
                <a:rPr sz="2325" b="1" spc="-60" baseline="32258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종로구</a:t>
              </a:r>
              <a:endParaRPr sz="2325" baseline="32258" dirty="0">
                <a:latin typeface="에스코어 드림 5 Medium" panose="020B0503030302020204" pitchFamily="34" charset="-127"/>
                <a:cs typeface="함초롬돋움"/>
              </a:endParaRPr>
            </a:p>
            <a:p>
              <a:pPr marL="1330960">
                <a:lnSpc>
                  <a:spcPts val="1735"/>
                </a:lnSpc>
                <a:spcBef>
                  <a:spcPts val="1635"/>
                </a:spcBef>
              </a:pP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중구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  <a:p>
              <a:pPr marL="38100">
                <a:lnSpc>
                  <a:spcPts val="1735"/>
                </a:lnSpc>
              </a:pP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마포구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909636" y="5834424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강동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6263700" y="6735033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송파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710218" y="7856000"/>
              <a:ext cx="508000" cy="21993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3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금천구</a:t>
              </a:r>
              <a:endParaRPr sz="13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559063" y="7338346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서초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442077" y="7711216"/>
              <a:ext cx="735965" cy="3276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950" b="1" spc="-3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관악</a:t>
              </a:r>
              <a:r>
                <a:rPr sz="1950" b="1" spc="-3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9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3498849" y="6847837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동작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4179656" y="6221777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용산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5361401" y="7055161"/>
              <a:ext cx="584835" cy="252633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550" b="1" spc="-45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강남</a:t>
              </a:r>
              <a:r>
                <a:rPr sz="1550" b="1" spc="-40" dirty="0">
                  <a:solidFill>
                    <a:srgbClr val="1D1C1C"/>
                  </a:solidFill>
                  <a:latin typeface="에스코어 드림 5 Medium" panose="020B0503030302020204" pitchFamily="34" charset="-127"/>
                  <a:cs typeface="함초롬돋움"/>
                </a:rPr>
                <a:t>구</a:t>
              </a:r>
              <a:endParaRPr sz="1550" dirty="0">
                <a:latin typeface="에스코어 드림 5 Medium" panose="020B0503030302020204" pitchFamily="34" charset="-127"/>
                <a:cs typeface="함초롬돋움"/>
              </a:endParaRPr>
            </a:p>
          </p:txBody>
        </p:sp>
      </p:grp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07225" y="935676"/>
            <a:ext cx="8943974" cy="4476749"/>
          </a:xfrm>
          <a:prstGeom prst="rect">
            <a:avLst/>
          </a:prstGeom>
        </p:spPr>
      </p:pic>
      <p:sp>
        <p:nvSpPr>
          <p:cNvPr id="32" name="object 5">
            <a:extLst>
              <a:ext uri="{FF2B5EF4-FFF2-40B4-BE49-F238E27FC236}">
                <a16:creationId xmlns:a16="http://schemas.microsoft.com/office/drawing/2014/main" id="{7C3C0123-ECD1-4F2B-948D-836EC09322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631" y="547750"/>
            <a:ext cx="5914169" cy="6899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400" spc="-11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개발 환경 및 라이브러리</a:t>
            </a:r>
            <a:endParaRPr sz="44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1" y="1722884"/>
            <a:ext cx="10610850" cy="7229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object 4"/>
          <p:cNvSpPr txBox="1"/>
          <p:nvPr/>
        </p:nvSpPr>
        <p:spPr>
          <a:xfrm>
            <a:off x="3505201" y="9105900"/>
            <a:ext cx="5715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7455" algn="l"/>
              </a:tabLst>
            </a:pPr>
            <a:r>
              <a:rPr lang="ko-KR" altLang="en-US" sz="2400" b="0" spc="-19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에스코어 드림 1 Thin"/>
              </a:rPr>
              <a:t>노인보호구역</a:t>
            </a:r>
            <a:r>
              <a:rPr lang="en-US" altLang="ko-KR" sz="2400" b="0" spc="-19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에스코어 드림 1 Thin"/>
              </a:rPr>
              <a:t>: </a:t>
            </a:r>
            <a:r>
              <a:rPr lang="ko-KR" altLang="en-US" sz="2400" b="0" spc="-19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에스코어 드림 1 Thin"/>
              </a:rPr>
              <a:t>노인복지센터 근방 </a:t>
            </a:r>
            <a:r>
              <a:rPr lang="en-US" altLang="ko-KR" sz="2400" b="0" spc="-19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에스코어 드림 1 Thin"/>
              </a:rPr>
              <a:t>300m </a:t>
            </a:r>
            <a:r>
              <a:rPr lang="ko-KR" altLang="en-US" sz="2400" b="0" spc="-190" dirty="0">
                <a:solidFill>
                  <a:srgbClr val="1D1C1C"/>
                </a:solidFill>
                <a:latin typeface="에스코어 드림 5 Medium" panose="020B0503030302020204" pitchFamily="34" charset="-127"/>
                <a:cs typeface="에스코어 드림 1 Thin"/>
              </a:rPr>
              <a:t>이내</a:t>
            </a:r>
            <a:endParaRPr sz="2400" dirty="0">
              <a:latin typeface="에스코어 드림 5 Medium" panose="020B0503030302020204" pitchFamily="34" charset="-127"/>
              <a:cs typeface="에스코어 드림 1 Thin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AE73CDB-B4D5-41C7-9EA5-4A2CF09C1BC8}"/>
              </a:ext>
            </a:extLst>
          </p:cNvPr>
          <p:cNvSpPr txBox="1">
            <a:spLocks/>
          </p:cNvSpPr>
          <p:nvPr/>
        </p:nvSpPr>
        <p:spPr>
          <a:xfrm>
            <a:off x="685800" y="571500"/>
            <a:ext cx="10592930" cy="6899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750" b="0" i="0">
                <a:solidFill>
                  <a:srgbClr val="1D1C1C"/>
                </a:solidFill>
                <a:latin typeface="에스코어 드림 5 Medium" panose="020B0503030302020204" pitchFamily="34" charset="-127"/>
                <a:ea typeface="+mj-ea"/>
                <a:cs typeface="에스코어 드림 5 Medium" panose="020B0503030302020204" pitchFamily="34" charset="-127"/>
              </a:defRPr>
            </a:lvl1pPr>
          </a:lstStyle>
          <a:p>
            <a:pPr marL="12700" algn="ctr" latinLnBrk="0">
              <a:spcBef>
                <a:spcPts val="100"/>
              </a:spcBef>
            </a:pPr>
            <a:r>
              <a:rPr lang="en-US" altLang="ko-KR" sz="4400" b="1" spc="-95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Ⅲ</a:t>
            </a:r>
            <a:r>
              <a:rPr lang="en-US" altLang="ko-KR" sz="4400" kern="0" spc="-11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.</a:t>
            </a:r>
            <a:r>
              <a:rPr lang="ko-KR" altLang="en-US" sz="4400" kern="0" spc="-11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노인 교통사고 발생지역과 노인 보호구역</a:t>
            </a:r>
            <a:endParaRPr lang="ko-KR" altLang="en-US" sz="4400" kern="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8545" y="3267003"/>
            <a:ext cx="9753599" cy="5238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1074" y="3267003"/>
            <a:ext cx="6819899" cy="5238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469C489B-E290-4410-B690-A6F1533865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631" y="547750"/>
            <a:ext cx="5914169" cy="6899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400" spc="-11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개발 환경 및 라이브러리</a:t>
            </a:r>
            <a:endParaRPr sz="44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D4D3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4379" y="1028700"/>
            <a:ext cx="6334124" cy="79343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33400" y="2095500"/>
            <a:ext cx="9984740" cy="5953553"/>
          </a:xfrm>
          <a:prstGeom prst="rect">
            <a:avLst/>
          </a:prstGeom>
        </p:spPr>
        <p:txBody>
          <a:bodyPr vert="horz" wrap="square" lIns="0" tIns="307975" rIns="0" bIns="0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31750">
              <a:lnSpc>
                <a:spcPct val="100000"/>
              </a:lnSpc>
              <a:spcBef>
                <a:spcPts val="2425"/>
              </a:spcBef>
              <a:tabLst>
                <a:tab pos="647700" algn="l"/>
              </a:tabLst>
            </a:pPr>
            <a:r>
              <a:rPr lang="en-US" altLang="ko-KR" b="1" spc="-235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b="1" spc="-235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구성원 소개 및 역할</a:t>
            </a:r>
            <a:endParaRPr lang="en-US" altLang="ko-KR" b="1" spc="-235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47065" indent="-615315">
              <a:lnSpc>
                <a:spcPct val="100000"/>
              </a:lnSpc>
              <a:spcBef>
                <a:spcPts val="2425"/>
              </a:spcBef>
              <a:buFont typeface=""/>
              <a:buAutoNum type="arabicPeriod" startAt="2"/>
              <a:tabLst>
                <a:tab pos="647700" algn="l"/>
              </a:tabLst>
            </a:pPr>
            <a:r>
              <a:rPr b="1" spc="-235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문제</a:t>
            </a:r>
            <a:r>
              <a:rPr lang="en-US" altLang="ko-KR" b="1" spc="-235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b="1" spc="-235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</a:t>
            </a:r>
            <a:r>
              <a:rPr b="1" spc="-535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</a:t>
            </a:r>
            <a:r>
              <a:rPr b="1" spc="-75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b="1" spc="-215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및</a:t>
            </a:r>
            <a:r>
              <a:rPr b="1" spc="-75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b="1" spc="-38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</a:t>
            </a:r>
            <a:r>
              <a:rPr b="1" spc="-28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</a:t>
            </a:r>
            <a:r>
              <a:rPr b="1" spc="-315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</a:t>
            </a:r>
            <a:endParaRPr lang="en-US" altLang="ko-KR" b="1" spc="-315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47065" indent="-606425">
              <a:lnSpc>
                <a:spcPct val="100000"/>
              </a:lnSpc>
              <a:spcBef>
                <a:spcPts val="2325"/>
              </a:spcBef>
              <a:buFont typeface=""/>
              <a:buAutoNum type="arabicPeriod" startAt="2"/>
              <a:tabLst>
                <a:tab pos="647700" algn="l"/>
                <a:tab pos="3268345" algn="l"/>
              </a:tabLst>
            </a:pPr>
            <a:r>
              <a:rPr lang="ko-KR" altLang="en-US" b="1" spc="-275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 및 활용 라이브러리 </a:t>
            </a:r>
            <a:endParaRPr lang="en-US" altLang="ko-KR" b="1" spc="-275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47065" indent="-606425">
              <a:lnSpc>
                <a:spcPct val="100000"/>
              </a:lnSpc>
              <a:spcBef>
                <a:spcPts val="2325"/>
              </a:spcBef>
              <a:buFont typeface=""/>
              <a:buAutoNum type="arabicPeriod" startAt="2"/>
              <a:tabLst>
                <a:tab pos="647700" algn="l"/>
                <a:tab pos="3268345" algn="l"/>
              </a:tabLst>
            </a:pPr>
            <a:r>
              <a:rPr lang="ko-KR" altLang="en-US" b="1" spc="-34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결론</a:t>
            </a:r>
            <a:endParaRPr lang="en-US" altLang="ko-KR" b="1" spc="-34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47065" indent="-606425">
              <a:lnSpc>
                <a:spcPct val="100000"/>
              </a:lnSpc>
              <a:spcBef>
                <a:spcPts val="2325"/>
              </a:spcBef>
              <a:buFont typeface=""/>
              <a:buAutoNum type="arabicPeriod" startAt="2"/>
              <a:tabLst>
                <a:tab pos="647700" algn="l"/>
                <a:tab pos="3268345" algn="l"/>
              </a:tabLst>
            </a:pPr>
            <a:r>
              <a:rPr lang="ko-KR" altLang="en-US" b="1" spc="-265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한계점 및 </a:t>
            </a:r>
            <a:r>
              <a:rPr lang="ko-KR" altLang="en-US" b="1" spc="-265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느낀점</a:t>
            </a:r>
            <a:r>
              <a:rPr lang="ko-KR" altLang="en-US" b="1" spc="-265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b="1" spc="-265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47065" indent="-606425">
              <a:lnSpc>
                <a:spcPct val="100000"/>
              </a:lnSpc>
              <a:spcBef>
                <a:spcPts val="2325"/>
              </a:spcBef>
              <a:buFont typeface=""/>
              <a:buAutoNum type="arabicPeriod" startAt="2"/>
              <a:tabLst>
                <a:tab pos="647700" algn="l"/>
                <a:tab pos="3268345" algn="l"/>
              </a:tabLst>
            </a:pPr>
            <a:r>
              <a:rPr lang="en-US" altLang="ko-KR" b="1" spc="-265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QnA</a:t>
            </a:r>
            <a:endParaRPr b="1" spc="-265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" y="551235"/>
            <a:ext cx="1778000" cy="782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5000" b="1" spc="-155" dirty="0">
                <a:solidFill>
                  <a:srgbClr val="1D1C1C"/>
                </a:solidFill>
                <a:latin typeface="에스코어 드림 5 Medium" panose="020B0503030302020204" pitchFamily="34" charset="-127"/>
                <a:cs typeface="함초롬바탕"/>
              </a:rPr>
              <a:t>목차</a:t>
            </a:r>
            <a:endParaRPr sz="5000" dirty="0">
              <a:latin typeface="에스코어 드림 5 Medium" panose="020B0503030302020204" pitchFamily="34" charset="-127"/>
              <a:cs typeface="함초롬바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156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D4D3"/>
          </a:solidFill>
        </p:spPr>
        <p:txBody>
          <a:bodyPr wrap="square" lIns="0" tIns="0" rIns="0" bIns="0" rtlCol="0"/>
          <a:lstStyle/>
          <a:p>
            <a:endParaRPr b="1" dirty="0">
              <a:latin typeface="에스코어 드림 5 Medium" panose="020B0503030302020204" pitchFamily="34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686" y="469967"/>
            <a:ext cx="2356114" cy="782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09955" algn="l"/>
              </a:tabLst>
            </a:pPr>
            <a:r>
              <a:rPr sz="5000" spc="75" dirty="0">
                <a:ea typeface="에스코어 드림 5 Medium" panose="020B0503030302020204" pitchFamily="34" charset="-127"/>
                <a:cs typeface="함초롬돋움"/>
              </a:rPr>
              <a:t>4</a:t>
            </a:r>
            <a:r>
              <a:rPr sz="5000" spc="90" dirty="0">
                <a:ea typeface="에스코어 드림 5 Medium" panose="020B0503030302020204" pitchFamily="34" charset="-127"/>
                <a:cs typeface="함초롬돋움"/>
              </a:rPr>
              <a:t>.</a:t>
            </a:r>
            <a:r>
              <a:rPr sz="5000" dirty="0">
                <a:ea typeface="에스코어 드림 5 Medium" panose="020B0503030302020204" pitchFamily="34" charset="-127"/>
                <a:cs typeface="함초롬돋움"/>
              </a:rPr>
              <a:t>	</a:t>
            </a:r>
            <a:r>
              <a:rPr sz="5000" spc="-155" dirty="0">
                <a:ea typeface="에스코어 드림 5 Medium" panose="020B0503030302020204" pitchFamily="34" charset="-127"/>
                <a:cs typeface="함초롬돋움"/>
              </a:rPr>
              <a:t>결</a:t>
            </a:r>
            <a:r>
              <a:rPr sz="5000" spc="-150" dirty="0">
                <a:ea typeface="에스코어 드림 5 Medium" panose="020B0503030302020204" pitchFamily="34" charset="-127"/>
                <a:cs typeface="함초롬돋움"/>
              </a:rPr>
              <a:t>론</a:t>
            </a:r>
            <a:endParaRPr sz="5000" dirty="0">
              <a:ea typeface="에스코어 드림 5 Medium" panose="020B0503030302020204" pitchFamily="34" charset="-127"/>
              <a:cs typeface="함초롬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9200" y="2400300"/>
            <a:ext cx="15773400" cy="4732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66370" indent="-457200">
              <a:lnSpc>
                <a:spcPct val="115500"/>
              </a:lnSpc>
              <a:spcBef>
                <a:spcPts val="100"/>
              </a:spcBef>
              <a:buFontTx/>
              <a:buChar char="-"/>
            </a:pPr>
            <a:r>
              <a:rPr lang="ko-KR" altLang="en-US" sz="3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노인 교통사고 발생 시 부상 정도가 심하며 사망률도 </a:t>
            </a:r>
            <a:r>
              <a:rPr lang="en-US" altLang="ko-KR" sz="33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4</a:t>
            </a:r>
            <a:r>
              <a:rPr lang="ko-KR" altLang="en-US" sz="33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배</a:t>
            </a:r>
            <a:r>
              <a:rPr lang="ko-KR" altLang="en-US" sz="3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 이상인데</a:t>
            </a:r>
            <a:r>
              <a:rPr lang="en-US" altLang="ko-KR" sz="3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, </a:t>
            </a:r>
            <a:r>
              <a:rPr lang="ko-KR" altLang="en-US" sz="3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교통 안전 개선 필요한 것에 비해 관심이 부족</a:t>
            </a:r>
            <a:endParaRPr lang="en-US" altLang="ko-KR" sz="33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  <a:p>
            <a:pPr marL="12700" marR="166370">
              <a:lnSpc>
                <a:spcPct val="115500"/>
              </a:lnSpc>
              <a:spcBef>
                <a:spcPts val="100"/>
              </a:spcBef>
            </a:pPr>
            <a:endParaRPr lang="en-US" altLang="ko-KR" sz="33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  <a:p>
            <a:pPr marL="469900" marR="166370" indent="-457200">
              <a:lnSpc>
                <a:spcPct val="115500"/>
              </a:lnSpc>
              <a:spcBef>
                <a:spcPts val="100"/>
              </a:spcBef>
              <a:buFontTx/>
              <a:buChar char="-"/>
            </a:pPr>
            <a:r>
              <a:rPr lang="ko-KR" altLang="en-US" sz="3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노인 보호구역이 복지센터 근방 </a:t>
            </a:r>
            <a:r>
              <a:rPr lang="en-US" altLang="ko-KR" sz="33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300m </a:t>
            </a:r>
            <a:r>
              <a:rPr lang="ko-KR" altLang="en-US" sz="3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이내로 지정되어 있는데 이보다는 통계적인 수치나 데이터를 보고 선정 필요</a:t>
            </a:r>
            <a:endParaRPr lang="en-US" altLang="ko-KR" sz="33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  <a:p>
            <a:pPr marL="12700" marR="166370">
              <a:lnSpc>
                <a:spcPct val="115500"/>
              </a:lnSpc>
              <a:spcBef>
                <a:spcPts val="100"/>
              </a:spcBef>
            </a:pPr>
            <a:endParaRPr lang="en-US" altLang="ko-KR" sz="33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  <a:p>
            <a:pPr marL="469900" marR="166370" indent="-457200">
              <a:lnSpc>
                <a:spcPct val="115500"/>
              </a:lnSpc>
              <a:spcBef>
                <a:spcPts val="100"/>
              </a:spcBef>
              <a:buFontTx/>
              <a:buChar char="-"/>
            </a:pPr>
            <a:r>
              <a:rPr lang="en-US" sz="3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Silver zone </a:t>
            </a:r>
            <a:r>
              <a:rPr lang="ko-KR" altLang="en-US" sz="3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외에 사고가 </a:t>
            </a:r>
            <a:r>
              <a:rPr lang="en-US" altLang="ko-KR" sz="3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silver zone </a:t>
            </a:r>
            <a:r>
              <a:rPr lang="ko-KR" altLang="en-US" sz="3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내의 사고보다 많기에 보호 구역 외에도 노인을 보호할 수 있는 방안 필요</a:t>
            </a:r>
            <a:endParaRPr sz="33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686" y="469963"/>
            <a:ext cx="5480314" cy="782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45" dirty="0">
                <a:ea typeface="에스코어 드림 5 Medium" panose="020B0503030302020204" pitchFamily="34" charset="-127"/>
                <a:cs typeface="함초롬바탕"/>
              </a:rPr>
              <a:t>5.</a:t>
            </a:r>
            <a:r>
              <a:rPr sz="5000" b="1" spc="-135" dirty="0">
                <a:ea typeface="에스코어 드림 5 Medium" panose="020B0503030302020204" pitchFamily="34" charset="-127"/>
                <a:cs typeface="함초롬바탕"/>
              </a:rPr>
              <a:t> </a:t>
            </a:r>
            <a:r>
              <a:rPr sz="5000" b="1" spc="-155" dirty="0">
                <a:ea typeface="에스코어 드림 5 Medium" panose="020B0503030302020204" pitchFamily="34" charset="-127"/>
                <a:cs typeface="함초롬바탕"/>
              </a:rPr>
              <a:t>느낀점</a:t>
            </a:r>
            <a:r>
              <a:rPr sz="5000" b="1" spc="-130" dirty="0">
                <a:ea typeface="에스코어 드림 5 Medium" panose="020B0503030302020204" pitchFamily="34" charset="-127"/>
                <a:cs typeface="함초롬바탕"/>
              </a:rPr>
              <a:t> </a:t>
            </a:r>
            <a:r>
              <a:rPr sz="5000" b="1" spc="-150" dirty="0">
                <a:ea typeface="에스코어 드림 5 Medium" panose="020B0503030302020204" pitchFamily="34" charset="-127"/>
                <a:cs typeface="함초롬바탕"/>
              </a:rPr>
              <a:t>및</a:t>
            </a:r>
            <a:r>
              <a:rPr sz="5000" b="1" spc="-135" dirty="0">
                <a:ea typeface="에스코어 드림 5 Medium" panose="020B0503030302020204" pitchFamily="34" charset="-127"/>
                <a:cs typeface="함초롬바탕"/>
              </a:rPr>
              <a:t> </a:t>
            </a:r>
            <a:r>
              <a:rPr sz="5000" b="1" spc="-155" dirty="0">
                <a:ea typeface="에스코어 드림 5 Medium" panose="020B0503030302020204" pitchFamily="34" charset="-127"/>
                <a:cs typeface="함초롬바탕"/>
              </a:rPr>
              <a:t>한계점</a:t>
            </a:r>
            <a:endParaRPr sz="5000" dirty="0">
              <a:ea typeface="에스코어 드림 5 Medium" panose="020B0503030302020204" pitchFamily="34" charset="-127"/>
              <a:cs typeface="함초롬바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638300"/>
            <a:ext cx="9982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spc="-12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데이터 잘 선택하여 수집하는 것이 정말 중요하구나</a:t>
            </a:r>
            <a:r>
              <a:rPr lang="en-US" altLang="ko-KR" sz="3600" spc="-12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!</a:t>
            </a:r>
            <a:endParaRPr sz="3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바탕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90DD2BD-B6FB-4E79-8221-3A194C887078}"/>
              </a:ext>
            </a:extLst>
          </p:cNvPr>
          <p:cNvGrpSpPr/>
          <p:nvPr/>
        </p:nvGrpSpPr>
        <p:grpSpPr>
          <a:xfrm>
            <a:off x="13411200" y="2628900"/>
            <a:ext cx="4191000" cy="2970062"/>
            <a:chOff x="12954000" y="2476500"/>
            <a:chExt cx="4191000" cy="297006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1B62055-45C2-4124-AB7E-5C5B6A5E911C}"/>
                </a:ext>
              </a:extLst>
            </p:cNvPr>
            <p:cNvSpPr/>
            <p:nvPr/>
          </p:nvSpPr>
          <p:spPr>
            <a:xfrm>
              <a:off x="14418558" y="2476500"/>
              <a:ext cx="1261884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6000" dirty="0"/>
                <a:t>👦</a:t>
              </a:r>
              <a:endParaRPr lang="en-US" altLang="ko-KR" sz="6000" dirty="0"/>
            </a:p>
            <a:p>
              <a:r>
                <a:rPr lang="ko-KR" altLang="en-US" sz="2800" dirty="0" err="1"/>
                <a:t>민병창</a:t>
              </a:r>
              <a:endParaRPr lang="ko-KR" altLang="en-US" sz="2800" dirty="0"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65CA3095-082F-46E8-974D-97A6CA4B2335}"/>
                </a:ext>
              </a:extLst>
            </p:cNvPr>
            <p:cNvSpPr txBox="1"/>
            <p:nvPr/>
          </p:nvSpPr>
          <p:spPr>
            <a:xfrm>
              <a:off x="12954000" y="4076700"/>
              <a:ext cx="4191000" cy="136986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98450" marR="5080" indent="-285750" algn="just">
                <a:lnSpc>
                  <a:spcPct val="136900"/>
                </a:lnSpc>
                <a:spcBef>
                  <a:spcPts val="1015"/>
                </a:spcBef>
                <a:buFont typeface="Arial" panose="020B0604020202020204" pitchFamily="34" charset="0"/>
                <a:buChar char="•"/>
              </a:pPr>
              <a:r>
                <a:rPr lang="ko-KR" altLang="en-US" spc="-60" dirty="0" err="1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크롤링을</a:t>
              </a:r>
              <a:r>
                <a:rPr lang="ko-KR" altLang="en-US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 성공하지 못했던 것이 아쉽다</a:t>
              </a:r>
              <a:r>
                <a:rPr lang="en-US" altLang="ko-KR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</a:t>
              </a:r>
            </a:p>
            <a:p>
              <a:pPr marL="298450" marR="5080" indent="-285750" algn="just">
                <a:lnSpc>
                  <a:spcPct val="136900"/>
                </a:lnSpc>
                <a:spcBef>
                  <a:spcPts val="1015"/>
                </a:spcBef>
                <a:buFont typeface="Arial" panose="020B0604020202020204" pitchFamily="34" charset="0"/>
                <a:buChar char="•"/>
              </a:pPr>
              <a:r>
                <a:rPr lang="ko-KR" altLang="en-US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데이터의 가치를 수 있는 시간이었다</a:t>
              </a:r>
              <a:r>
                <a:rPr lang="en-US" altLang="ko-KR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</a:t>
              </a:r>
            </a:p>
            <a:p>
              <a:pPr marL="298450" marR="5080" indent="-285750" algn="just">
                <a:lnSpc>
                  <a:spcPct val="136900"/>
                </a:lnSpc>
                <a:spcBef>
                  <a:spcPts val="1015"/>
                </a:spcBef>
                <a:buFont typeface="Arial" panose="020B0604020202020204" pitchFamily="34" charset="0"/>
                <a:buChar char="•"/>
              </a:pPr>
              <a:r>
                <a:rPr lang="ko-KR" altLang="en-US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작업 분담의 어려움을 느낄 수 있었다</a:t>
              </a:r>
              <a:r>
                <a:rPr lang="en-US" altLang="ko-KR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</a:t>
              </a:r>
              <a:endPara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E324A93-0C4D-4C9B-819E-AF96F8F897F3}"/>
              </a:ext>
            </a:extLst>
          </p:cNvPr>
          <p:cNvGrpSpPr/>
          <p:nvPr/>
        </p:nvGrpSpPr>
        <p:grpSpPr>
          <a:xfrm>
            <a:off x="228600" y="2628900"/>
            <a:ext cx="5410200" cy="3137096"/>
            <a:chOff x="228600" y="2476500"/>
            <a:chExt cx="5410200" cy="313709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4940FCD-E1F1-4086-B95B-057F256EF3ED}"/>
                </a:ext>
              </a:extLst>
            </p:cNvPr>
            <p:cNvSpPr/>
            <p:nvPr/>
          </p:nvSpPr>
          <p:spPr>
            <a:xfrm>
              <a:off x="2226558" y="2476500"/>
              <a:ext cx="1261884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6000" dirty="0"/>
                <a:t>🧑</a:t>
              </a:r>
              <a:endParaRPr lang="en-US" altLang="ko-KR" sz="6000" dirty="0"/>
            </a:p>
            <a:p>
              <a:r>
                <a:rPr lang="ko-KR" altLang="en-US" sz="2800" dirty="0" err="1"/>
                <a:t>김경목</a:t>
              </a:r>
              <a:endParaRPr lang="ko-KR" altLang="en-US" sz="2800" dirty="0"/>
            </a:p>
          </p:txBody>
        </p:sp>
        <p:sp>
          <p:nvSpPr>
            <p:cNvPr id="28" name="object 11">
              <a:extLst>
                <a:ext uri="{FF2B5EF4-FFF2-40B4-BE49-F238E27FC236}">
                  <a16:creationId xmlns:a16="http://schemas.microsoft.com/office/drawing/2014/main" id="{F75E34AC-7F2E-4AB1-8B44-CC953A13C358}"/>
                </a:ext>
              </a:extLst>
            </p:cNvPr>
            <p:cNvSpPr txBox="1"/>
            <p:nvPr/>
          </p:nvSpPr>
          <p:spPr>
            <a:xfrm>
              <a:off x="228600" y="4076700"/>
              <a:ext cx="5410200" cy="153689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98450" marR="5080" indent="-285750">
                <a:lnSpc>
                  <a:spcPct val="139900"/>
                </a:lnSpc>
                <a:spcBef>
                  <a:spcPts val="95"/>
                </a:spcBef>
                <a:buFont typeface="Arial" panose="020B0604020202020204" pitchFamily="34" charset="0"/>
                <a:buChar char="•"/>
              </a:pPr>
              <a:r>
                <a:rPr lang="ko-KR" altLang="en-US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그동안 배웠던 </a:t>
              </a:r>
              <a:r>
                <a:rPr lang="ko-KR" altLang="en-US" spc="-60" dirty="0" err="1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파이썬으로</a:t>
              </a:r>
              <a:r>
                <a:rPr lang="ko-KR" altLang="en-US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 팀원들과 작업을 함으로써 뜻 깊은 경험이 되었다</a:t>
              </a:r>
              <a:r>
                <a:rPr lang="en-US" altLang="ko-KR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 </a:t>
              </a:r>
            </a:p>
            <a:p>
              <a:pPr marL="355600" marR="5080" indent="-342900">
                <a:lnSpc>
                  <a:spcPct val="139900"/>
                </a:lnSpc>
                <a:spcBef>
                  <a:spcPts val="95"/>
                </a:spcBef>
                <a:buFont typeface="Arial" panose="020B0604020202020204" pitchFamily="34" charset="0"/>
                <a:buChar char="•"/>
              </a:pPr>
              <a:r>
                <a:rPr lang="ko-KR" altLang="en-US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문제점들을 해결하는 과정에서 아직 미숙한 부분이 </a:t>
              </a:r>
              <a:endParaRPr lang="en-US" altLang="ko-KR" spc="-6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endParaRPr>
            </a:p>
            <a:p>
              <a:pPr marL="12700" marR="5080">
                <a:lnSpc>
                  <a:spcPct val="139900"/>
                </a:lnSpc>
                <a:spcBef>
                  <a:spcPts val="95"/>
                </a:spcBef>
              </a:pPr>
              <a:r>
                <a:rPr lang="ko-KR" altLang="en-US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있었다</a:t>
              </a:r>
              <a:r>
                <a:rPr lang="en-US" altLang="ko-KR" spc="-60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</a:t>
              </a:r>
              <a:endPara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5C26AF2-6D03-4098-A4AB-8CB65933CF26}"/>
              </a:ext>
            </a:extLst>
          </p:cNvPr>
          <p:cNvGrpSpPr/>
          <p:nvPr/>
        </p:nvGrpSpPr>
        <p:grpSpPr>
          <a:xfrm>
            <a:off x="6019800" y="2628900"/>
            <a:ext cx="6858000" cy="2879093"/>
            <a:chOff x="6019800" y="2476500"/>
            <a:chExt cx="8267178" cy="287909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4A9F17-B311-49DB-B7A8-BC65ED305586}"/>
                </a:ext>
              </a:extLst>
            </p:cNvPr>
            <p:cNvSpPr/>
            <p:nvPr/>
          </p:nvSpPr>
          <p:spPr>
            <a:xfrm>
              <a:off x="9485995" y="2476500"/>
              <a:ext cx="1334789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6000" dirty="0"/>
                <a:t>👩</a:t>
              </a:r>
              <a:endParaRPr lang="en-US" altLang="ko-KR" sz="6000" dirty="0"/>
            </a:p>
            <a:p>
              <a:r>
                <a:rPr lang="ko-KR" altLang="en-US" sz="2800" dirty="0" err="1"/>
                <a:t>맹지호</a:t>
              </a:r>
              <a:endParaRPr lang="ko-KR" altLang="en-US" sz="2800" dirty="0"/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BCCF664F-1F67-41D5-A5CA-3DEC2645DE60}"/>
                </a:ext>
              </a:extLst>
            </p:cNvPr>
            <p:cNvSpPr txBox="1"/>
            <p:nvPr/>
          </p:nvSpPr>
          <p:spPr>
            <a:xfrm>
              <a:off x="6019800" y="3891090"/>
              <a:ext cx="8267178" cy="1464503"/>
            </a:xfrm>
            <a:prstGeom prst="rect">
              <a:avLst/>
            </a:prstGeom>
          </p:spPr>
          <p:txBody>
            <a:bodyPr vert="horz" wrap="square" lIns="0" tIns="238760" rIns="0" bIns="0" rtlCol="0">
              <a:spAutoFit/>
            </a:bodyPr>
            <a:lstStyle/>
            <a:p>
              <a:pPr marL="298450" marR="257175" indent="-285750">
                <a:lnSpc>
                  <a:spcPct val="116300"/>
                </a:lnSpc>
                <a:spcBef>
                  <a:spcPts val="1050"/>
                </a:spcBef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카카오 </a:t>
              </a:r>
              <a:r>
                <a:rPr lang="en-US" altLang="ko-KR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api</a:t>
              </a:r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를 사용해서 어떤 결과를 얻을 수 있는지 알 수 있었다</a:t>
              </a:r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</a:t>
              </a:r>
            </a:p>
            <a:p>
              <a:pPr marL="298450" marR="257175" indent="-285750">
                <a:lnSpc>
                  <a:spcPct val="116300"/>
                </a:lnSpc>
                <a:spcBef>
                  <a:spcPts val="1050"/>
                </a:spcBef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그 동안 배운 </a:t>
              </a:r>
              <a:r>
                <a:rPr lang="ko-KR" altLang="en-US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파이썬을</a:t>
              </a:r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 활용해서 시각화를 </a:t>
              </a:r>
              <a:r>
                <a:rPr lang="ko-KR" altLang="en-US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해낸게</a:t>
              </a:r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 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endParaRPr>
            </a:p>
            <a:p>
              <a:pPr marL="298450" marR="257175" indent="-285750">
                <a:lnSpc>
                  <a:spcPct val="116300"/>
                </a:lnSpc>
                <a:spcBef>
                  <a:spcPts val="1050"/>
                </a:spcBef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의미있었다</a:t>
              </a:r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</a:t>
              </a:r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 </a:t>
              </a:r>
              <a:endPara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A24829-8108-47F0-A3B4-8AC467341436}"/>
              </a:ext>
            </a:extLst>
          </p:cNvPr>
          <p:cNvGrpSpPr/>
          <p:nvPr/>
        </p:nvGrpSpPr>
        <p:grpSpPr>
          <a:xfrm>
            <a:off x="2209800" y="6438900"/>
            <a:ext cx="6858000" cy="3006148"/>
            <a:chOff x="2743201" y="6286500"/>
            <a:chExt cx="6858000" cy="300614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3C674C-85F6-49F2-B1DA-D144EC6A3C76}"/>
                </a:ext>
              </a:extLst>
            </p:cNvPr>
            <p:cNvSpPr/>
            <p:nvPr/>
          </p:nvSpPr>
          <p:spPr>
            <a:xfrm>
              <a:off x="5603557" y="6286500"/>
              <a:ext cx="1295400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0" dirty="0"/>
                <a:t>🧒</a:t>
              </a:r>
              <a:endParaRPr lang="en-US" altLang="ko-KR" sz="6000" dirty="0"/>
            </a:p>
            <a:p>
              <a:r>
                <a:rPr lang="ko-KR" altLang="en-US" sz="2800" dirty="0" err="1"/>
                <a:t>윤규헌</a:t>
              </a:r>
              <a:endParaRPr lang="ko-KR" altLang="en-US" sz="2800" dirty="0"/>
            </a:p>
          </p:txBody>
        </p:sp>
        <p:sp>
          <p:nvSpPr>
            <p:cNvPr id="30" name="object 18">
              <a:extLst>
                <a:ext uri="{FF2B5EF4-FFF2-40B4-BE49-F238E27FC236}">
                  <a16:creationId xmlns:a16="http://schemas.microsoft.com/office/drawing/2014/main" id="{25C6C478-367C-4861-B5DA-17D3F80D6792}"/>
                </a:ext>
              </a:extLst>
            </p:cNvPr>
            <p:cNvSpPr txBox="1"/>
            <p:nvPr/>
          </p:nvSpPr>
          <p:spPr>
            <a:xfrm>
              <a:off x="2743201" y="8039100"/>
              <a:ext cx="6858000" cy="125354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98450" indent="-285750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Char char="•"/>
              </a:pPr>
              <a:r>
                <a:rPr lang="ko-KR" altLang="en-US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데이터를 가공하는 일이 쉽지 않다는 것을 알았다</a:t>
              </a:r>
              <a:r>
                <a:rPr lang="en-US" altLang="ko-KR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</a:t>
              </a:r>
            </a:p>
            <a:p>
              <a:pPr marL="298450" indent="-285750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Char char="•"/>
              </a:pPr>
              <a:r>
                <a:rPr lang="ko-KR" altLang="en-US" spc="-55" dirty="0" err="1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파이썬을</a:t>
              </a:r>
              <a:r>
                <a:rPr lang="ko-KR" altLang="en-US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 활용한 시각화를 통하여 원하는 데이터를 표현할 수 있었다</a:t>
              </a:r>
              <a:r>
                <a:rPr lang="en-US" altLang="ko-KR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</a:t>
              </a:r>
            </a:p>
            <a:p>
              <a:pPr marL="298450" indent="-285750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Char char="•"/>
              </a:pPr>
              <a:r>
                <a:rPr lang="ko-KR" altLang="en-US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프로젝트를 통해 같은 정보를 다른 시각으로 보는 것이 의미 있었다</a:t>
              </a:r>
              <a:r>
                <a:rPr lang="en-US" altLang="ko-KR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</a:t>
              </a:r>
              <a:endPara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221F482-1B3B-4919-8BED-0DED8F89CC5C}"/>
              </a:ext>
            </a:extLst>
          </p:cNvPr>
          <p:cNvGrpSpPr/>
          <p:nvPr/>
        </p:nvGrpSpPr>
        <p:grpSpPr>
          <a:xfrm>
            <a:off x="9677400" y="6381810"/>
            <a:ext cx="7162800" cy="3409890"/>
            <a:chOff x="10896600" y="6286500"/>
            <a:chExt cx="7162800" cy="340989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07F8F97-3732-41E4-87D2-B759E6B2D723}"/>
                </a:ext>
              </a:extLst>
            </p:cNvPr>
            <p:cNvSpPr/>
            <p:nvPr/>
          </p:nvSpPr>
          <p:spPr>
            <a:xfrm>
              <a:off x="13847058" y="6286500"/>
              <a:ext cx="1261884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6000" dirty="0"/>
                <a:t>👨</a:t>
              </a:r>
              <a:endParaRPr lang="en-US" altLang="ko-KR" sz="6000" dirty="0"/>
            </a:p>
            <a:p>
              <a:r>
                <a:rPr lang="ko-KR" altLang="en-US" sz="2800" dirty="0" err="1"/>
                <a:t>신제우</a:t>
              </a:r>
              <a:endParaRPr lang="ko-KR" altLang="en-US" sz="2800" dirty="0"/>
            </a:p>
          </p:txBody>
        </p:sp>
        <p:sp>
          <p:nvSpPr>
            <p:cNvPr id="34" name="object 23">
              <a:extLst>
                <a:ext uri="{FF2B5EF4-FFF2-40B4-BE49-F238E27FC236}">
                  <a16:creationId xmlns:a16="http://schemas.microsoft.com/office/drawing/2014/main" id="{339D0495-8A67-4553-9F6A-5665415C45EE}"/>
                </a:ext>
              </a:extLst>
            </p:cNvPr>
            <p:cNvSpPr txBox="1"/>
            <p:nvPr/>
          </p:nvSpPr>
          <p:spPr>
            <a:xfrm>
              <a:off x="10896600" y="8042155"/>
              <a:ext cx="7162800" cy="16542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98450" marR="5080" indent="-285750">
                <a:lnSpc>
                  <a:spcPct val="15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</a:pPr>
              <a:r>
                <a:rPr lang="ko-KR" altLang="en-US" spc="-55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프로젝트 </a:t>
              </a:r>
              <a:r>
                <a:rPr lang="ko-KR" altLang="en-US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계획을 잘 구성하지 못했던 게 데이터를 얻는데 영향을 줬다</a:t>
              </a:r>
              <a:r>
                <a:rPr lang="en-US" altLang="ko-KR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</a:t>
              </a:r>
            </a:p>
            <a:p>
              <a:pPr marL="298450" marR="5080" indent="-285750">
                <a:lnSpc>
                  <a:spcPct val="15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</a:pPr>
              <a:r>
                <a:rPr lang="ko-KR" altLang="en-US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데이터를 어떻게 다뤄야 원하는 결과로 만들 수 있는지 이해할 수 있었다</a:t>
              </a:r>
              <a:r>
                <a:rPr lang="en-US" altLang="ko-KR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 </a:t>
              </a:r>
            </a:p>
            <a:p>
              <a:pPr marL="298450" marR="5080" indent="-285750">
                <a:lnSpc>
                  <a:spcPct val="15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</a:pPr>
              <a:r>
                <a:rPr lang="ko-KR" altLang="en-US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데이터마다 특성에 있어서 중점적으로 </a:t>
              </a:r>
              <a:r>
                <a:rPr lang="ko-KR" altLang="en-US" spc="-55" dirty="0" err="1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확인해야하게</a:t>
              </a:r>
              <a:r>
                <a:rPr lang="ko-KR" altLang="en-US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 다른데 이 부분에서 면밀하게 점검하지 못해 불필요한 데이터 재가공 업무를 </a:t>
              </a:r>
              <a:r>
                <a:rPr lang="ko-KR" altLang="en-US" spc="-55" dirty="0" err="1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해야했다</a:t>
              </a:r>
              <a:r>
                <a:rPr lang="en-US" altLang="ko-KR" spc="-55" dirty="0">
                  <a:solidFill>
                    <a:srgbClr val="1D1C1C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함초롬바탕"/>
                </a:rPr>
                <a:t>.</a:t>
              </a:r>
              <a:endPara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487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CBBE170D-EB91-425A-BBB5-3B54B324AC17}"/>
              </a:ext>
            </a:extLst>
          </p:cNvPr>
          <p:cNvSpPr txBox="1">
            <a:spLocks/>
          </p:cNvSpPr>
          <p:nvPr/>
        </p:nvSpPr>
        <p:spPr>
          <a:xfrm>
            <a:off x="615686" y="469963"/>
            <a:ext cx="3422914" cy="782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750" b="0" i="0">
                <a:solidFill>
                  <a:srgbClr val="1D1C1C"/>
                </a:solidFill>
                <a:latin typeface="에스코어 드림 5 Medium" panose="020B0503030302020204" pitchFamily="34" charset="-127"/>
                <a:ea typeface="+mj-ea"/>
                <a:cs typeface="에스코어 드림 5 Medium" panose="020B0503030302020204" pitchFamily="34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ko-KR" altLang="en-US" sz="5000" kern="0" dirty="0">
                <a:ea typeface="에스코어 드림 5 Medium" panose="020B0503030302020204" pitchFamily="34" charset="-127"/>
                <a:cs typeface="함초롬바탕"/>
              </a:rPr>
              <a:t>트러블 슈팅</a:t>
            </a:r>
          </a:p>
        </p:txBody>
      </p:sp>
      <p:pic>
        <p:nvPicPr>
          <p:cNvPr id="8" name="object 2">
            <a:extLst>
              <a:ext uri="{FF2B5EF4-FFF2-40B4-BE49-F238E27FC236}">
                <a16:creationId xmlns:a16="http://schemas.microsoft.com/office/drawing/2014/main" id="{FF983AD2-54AB-495E-A365-4936DA9698F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0165" y="1925336"/>
            <a:ext cx="8391524" cy="4914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object 3">
            <a:extLst>
              <a:ext uri="{FF2B5EF4-FFF2-40B4-BE49-F238E27FC236}">
                <a16:creationId xmlns:a16="http://schemas.microsoft.com/office/drawing/2014/main" id="{2C8650AE-62AC-4A01-BAC5-777649D577A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386" y="1925336"/>
            <a:ext cx="8324849" cy="4914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C446F48A-FA22-4782-90CD-859D0EF55160}"/>
              </a:ext>
            </a:extLst>
          </p:cNvPr>
          <p:cNvSpPr txBox="1"/>
          <p:nvPr/>
        </p:nvSpPr>
        <p:spPr>
          <a:xfrm>
            <a:off x="394974" y="7349576"/>
            <a:ext cx="17472025" cy="11467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500"/>
              </a:lnSpc>
              <a:spcBef>
                <a:spcPts val="100"/>
              </a:spcBef>
            </a:pPr>
            <a:r>
              <a:rPr lang="ko-KR" altLang="en-US" sz="3200" b="1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웹 </a:t>
            </a:r>
            <a:r>
              <a:rPr lang="ko-KR" altLang="en-US" sz="3200" b="1" spc="-10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크롤링을</a:t>
            </a:r>
            <a:r>
              <a:rPr lang="ko-KR" altLang="en-US" sz="3200" b="1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 시도하여 데이터를 획득하려 했으나 웹페이지 저장 방식이 순서가 섞여 있는 방식이었고</a:t>
            </a:r>
            <a:r>
              <a:rPr lang="en-US" altLang="ko-KR" sz="3200" b="1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, </a:t>
            </a:r>
            <a:r>
              <a:rPr lang="ko-KR" altLang="en-US" sz="3200" b="1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내부 데이터 스크롤시 </a:t>
            </a:r>
            <a:r>
              <a:rPr lang="en-US" altLang="ko-KR" sz="3200" b="1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html </a:t>
            </a:r>
            <a:r>
              <a:rPr lang="ko-KR" altLang="en-US" sz="3200" b="1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값이 초기화 되어 </a:t>
            </a:r>
            <a:r>
              <a:rPr lang="ko-KR" altLang="en-US" sz="3200" b="1" spc="-10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크롤링</a:t>
            </a:r>
            <a:r>
              <a:rPr lang="ko-KR" altLang="en-US" sz="3200" b="1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 어려운 사이트였다</a:t>
            </a:r>
            <a:r>
              <a:rPr sz="3200" b="1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바탕"/>
              </a:rPr>
              <a:t>.</a:t>
            </a:r>
            <a:endParaRPr sz="32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352774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2476500"/>
            <a:ext cx="7639049" cy="5324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3000" y="4991100"/>
            <a:ext cx="9048749" cy="2790824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517103A2-4CC8-4996-8F2F-BBE1A92926DE}"/>
              </a:ext>
            </a:extLst>
          </p:cNvPr>
          <p:cNvSpPr txBox="1">
            <a:spLocks/>
          </p:cNvSpPr>
          <p:nvPr/>
        </p:nvSpPr>
        <p:spPr>
          <a:xfrm>
            <a:off x="615686" y="469963"/>
            <a:ext cx="7690114" cy="782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750" b="0" i="0">
                <a:solidFill>
                  <a:srgbClr val="1D1C1C"/>
                </a:solidFill>
                <a:latin typeface="에스코어 드림 5 Medium" panose="020B0503030302020204" pitchFamily="34" charset="-127"/>
                <a:ea typeface="+mj-ea"/>
                <a:cs typeface="에스코어 드림 5 Medium" panose="020B0503030302020204" pitchFamily="34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000" kern="0" dirty="0" err="1">
                <a:ea typeface="에스코어 드림 5 Medium" panose="020B0503030302020204" pitchFamily="34" charset="-127"/>
                <a:cs typeface="함초롬바탕"/>
              </a:rPr>
              <a:t>Ipyleafelt</a:t>
            </a:r>
            <a:r>
              <a:rPr lang="ko-KR" altLang="en-US" sz="5000" kern="0" dirty="0">
                <a:ea typeface="에스코어 드림 5 Medium" panose="020B0503030302020204" pitchFamily="34" charset="-127"/>
                <a:cs typeface="함초롬바탕"/>
              </a:rPr>
              <a:t>을 활용한 시각화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D4D3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95300"/>
            <a:ext cx="3187700" cy="782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spc="-155" dirty="0">
                <a:ea typeface="에스코어 드림 5 Medium" panose="020B0503030302020204" pitchFamily="34" charset="-127"/>
                <a:cs typeface="함초롬바탕"/>
              </a:rPr>
              <a:t>데</a:t>
            </a:r>
            <a:r>
              <a:rPr lang="ko-KR" altLang="en-US" sz="5000" b="0" spc="-155" dirty="0">
                <a:ea typeface="에스코어 드림 5 Medium" panose="020B0503030302020204" pitchFamily="34" charset="-127"/>
                <a:cs typeface="함초롬바탕"/>
              </a:rPr>
              <a:t>이</a:t>
            </a:r>
            <a:r>
              <a:rPr sz="5000" b="0" spc="-155" dirty="0">
                <a:ea typeface="에스코어 드림 5 Medium" panose="020B0503030302020204" pitchFamily="34" charset="-127"/>
                <a:cs typeface="함초롬바탕"/>
              </a:rPr>
              <a:t>터</a:t>
            </a:r>
            <a:r>
              <a:rPr sz="5000" b="0" spc="-190" dirty="0">
                <a:ea typeface="에스코어 드림 5 Medium" panose="020B0503030302020204" pitchFamily="34" charset="-127"/>
                <a:cs typeface="함초롬바탕"/>
              </a:rPr>
              <a:t> </a:t>
            </a:r>
            <a:r>
              <a:rPr sz="5000" b="0" spc="-155" dirty="0">
                <a:ea typeface="에스코어 드림 5 Medium" panose="020B0503030302020204" pitchFamily="34" charset="-127"/>
                <a:cs typeface="함초롬바탕"/>
              </a:rPr>
              <a:t>출처</a:t>
            </a:r>
            <a:endParaRPr sz="5000" dirty="0">
              <a:ea typeface="에스코어 드림 5 Medium" panose="020B0503030302020204" pitchFamily="34" charset="-127"/>
              <a:cs typeface="함초롬바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E15D1-9460-4260-8B9F-16A001B02257}"/>
              </a:ext>
            </a:extLst>
          </p:cNvPr>
          <p:cNvSpPr txBox="1"/>
          <p:nvPr/>
        </p:nvSpPr>
        <p:spPr>
          <a:xfrm>
            <a:off x="1066800" y="3250674"/>
            <a:ext cx="16154400" cy="3785652"/>
          </a:xfrm>
          <a:prstGeom prst="rect">
            <a:avLst/>
          </a:prstGeom>
          <a:solidFill>
            <a:srgbClr val="FFF3F3"/>
          </a:solidFill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TMACS</a:t>
            </a: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[</a:t>
            </a:r>
            <a:r>
              <a:rPr lang="ko-KR" altLang="en-US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서울시 사고 다발 지점 전체 사고 데이터</a:t>
            </a: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], 2021 </a:t>
            </a:r>
            <a:r>
              <a:rPr lang="ko-KR" altLang="en-US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사고누적지 사고 지표</a:t>
            </a:r>
            <a:endParaRPr lang="en-US" altLang="ko-KR" sz="3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3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TMACS</a:t>
            </a: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,[</a:t>
            </a:r>
            <a:r>
              <a:rPr lang="ko-KR" altLang="en-US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서울시 교통약자다발지점 고령자 사고 데이터</a:t>
            </a: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], 2021 </a:t>
            </a:r>
            <a:r>
              <a:rPr lang="ko-KR" altLang="en-US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교통약자다발지점 사고지표</a:t>
            </a:r>
            <a:endParaRPr lang="en-US" altLang="ko-KR" sz="3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통계청</a:t>
            </a: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[2022 </a:t>
            </a:r>
            <a:r>
              <a:rPr lang="ko-KR" altLang="en-US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고령자 통계</a:t>
            </a: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], 2022.09.29</a:t>
            </a:r>
          </a:p>
          <a:p>
            <a:endParaRPr lang="en-US" altLang="ko-KR" sz="20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 </a:t>
            </a:r>
            <a:r>
              <a:rPr lang="ko-KR" altLang="en-US" sz="32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열린데이터</a:t>
            </a:r>
            <a:r>
              <a:rPr lang="ko-KR" altLang="en-US" sz="3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과정</a:t>
            </a: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[</a:t>
            </a:r>
            <a:r>
              <a:rPr lang="ko-KR" altLang="en-US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서울시 노인 장애인 보호구역 지정 현황</a:t>
            </a: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], 2022.03.17</a:t>
            </a:r>
          </a:p>
          <a:p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행정안전부</a:t>
            </a: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[</a:t>
            </a:r>
            <a:r>
              <a:rPr lang="ko-KR" altLang="en-US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빅데이터 분석으로 노인 교통사고 줄인다</a:t>
            </a: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.], 2022.10.11</a:t>
            </a:r>
            <a:endParaRPr lang="ko-KR" altLang="en-US" sz="3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김경</a:t>
            </a:r>
            <a:r>
              <a:rPr spc="-200" dirty="0"/>
              <a:t>목</a:t>
            </a:r>
            <a:r>
              <a:rPr spc="-545" dirty="0"/>
              <a:t>,</a:t>
            </a:r>
            <a:r>
              <a:rPr spc="-50" dirty="0"/>
              <a:t> </a:t>
            </a:r>
            <a:r>
              <a:rPr spc="-180" dirty="0"/>
              <a:t>맹</a:t>
            </a:r>
            <a:r>
              <a:rPr spc="-365" dirty="0"/>
              <a:t>지</a:t>
            </a:r>
            <a:r>
              <a:rPr spc="-235" dirty="0"/>
              <a:t>호</a:t>
            </a:r>
            <a:r>
              <a:rPr spc="-545" dirty="0"/>
              <a:t>,</a:t>
            </a:r>
            <a:r>
              <a:rPr spc="-50" dirty="0"/>
              <a:t> </a:t>
            </a:r>
            <a:r>
              <a:rPr spc="-220" dirty="0"/>
              <a:t>민</a:t>
            </a:r>
            <a:r>
              <a:rPr spc="-200" dirty="0"/>
              <a:t>병</a:t>
            </a:r>
            <a:r>
              <a:rPr spc="-160" dirty="0"/>
              <a:t>창</a:t>
            </a:r>
            <a:r>
              <a:rPr spc="-545" dirty="0"/>
              <a:t>,</a:t>
            </a:r>
            <a:r>
              <a:rPr spc="-50" dirty="0"/>
              <a:t> </a:t>
            </a:r>
            <a:r>
              <a:rPr spc="-310" dirty="0"/>
              <a:t>신</a:t>
            </a:r>
            <a:r>
              <a:rPr spc="-180" dirty="0"/>
              <a:t>제</a:t>
            </a:r>
            <a:r>
              <a:rPr spc="-270" dirty="0"/>
              <a:t>우</a:t>
            </a:r>
            <a:r>
              <a:rPr spc="-545" dirty="0"/>
              <a:t>,</a:t>
            </a:r>
            <a:r>
              <a:rPr spc="-50" dirty="0"/>
              <a:t> </a:t>
            </a:r>
            <a:r>
              <a:rPr spc="-200" dirty="0"/>
              <a:t>윤</a:t>
            </a:r>
            <a:r>
              <a:rPr spc="-270" dirty="0"/>
              <a:t>규</a:t>
            </a:r>
            <a:r>
              <a:rPr spc="-305" dirty="0"/>
              <a:t>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15219" y="3771900"/>
            <a:ext cx="3657562" cy="2258952"/>
          </a:xfrm>
          <a:prstGeom prst="rect">
            <a:avLst/>
          </a:prstGeom>
          <a:noFill/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600" spc="-17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5 Medium" panose="020B0503030302020204" pitchFamily="34" charset="-127"/>
                <a:cs typeface="함초롬바탕"/>
              </a:rPr>
              <a:t>Q</a:t>
            </a:r>
            <a:r>
              <a:rPr lang="en-US" altLang="ko-KR" sz="14600" spc="-17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5 Medium" panose="020B0503030302020204" pitchFamily="34" charset="-127"/>
                <a:cs typeface="함초롬바탕"/>
              </a:rPr>
              <a:t>n</a:t>
            </a:r>
            <a:r>
              <a:rPr sz="14600" spc="-1225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5 Medium" panose="020B0503030302020204" pitchFamily="34" charset="-127"/>
                <a:cs typeface="함초롬바탕"/>
              </a:rPr>
              <a:t>A</a:t>
            </a:r>
            <a:endParaRPr sz="14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5 Medium" panose="020B0503030302020204" pitchFamily="34" charset="-127"/>
              <a:cs typeface="함초롬바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71500"/>
            <a:ext cx="6480916" cy="782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000" b="1" spc="-22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1.</a:t>
            </a:r>
            <a:r>
              <a:rPr sz="5000" b="1" spc="-13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 </a:t>
            </a:r>
            <a:r>
              <a:rPr sz="5000" b="1" spc="-155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구성원</a:t>
            </a:r>
            <a:r>
              <a:rPr sz="5000" b="1" spc="-125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 </a:t>
            </a:r>
            <a:r>
              <a:rPr sz="5000" b="1" spc="-155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소개</a:t>
            </a:r>
            <a:r>
              <a:rPr sz="5000" b="1" spc="-125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 </a:t>
            </a:r>
            <a:r>
              <a:rPr sz="5000" b="1" spc="-15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및</a:t>
            </a:r>
            <a:r>
              <a:rPr sz="5000" b="1" spc="-125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 </a:t>
            </a:r>
            <a:r>
              <a:rPr sz="5000" b="1" spc="-155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역할</a:t>
            </a:r>
            <a:endParaRPr sz="50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2402AD-3A35-410B-AA48-E5256BD6859D}"/>
              </a:ext>
            </a:extLst>
          </p:cNvPr>
          <p:cNvSpPr/>
          <p:nvPr/>
        </p:nvSpPr>
        <p:spPr>
          <a:xfrm>
            <a:off x="496905" y="3619500"/>
            <a:ext cx="4397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노인 교통 사고 위치 데이터 </a:t>
            </a:r>
            <a:r>
              <a:rPr lang="ko-KR" altLang="en-US" sz="20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전처리</a:t>
            </a:r>
            <a:endParaRPr lang="en-US" altLang="ko-K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1 Thin"/>
            </a:endParaRPr>
          </a:p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노인 교통사고</a:t>
            </a:r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,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보호구역 데이터 시각화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F547110-D2C5-4816-B7B4-F4D5762A4A10}"/>
              </a:ext>
            </a:extLst>
          </p:cNvPr>
          <p:cNvSpPr/>
          <p:nvPr/>
        </p:nvSpPr>
        <p:spPr>
          <a:xfrm>
            <a:off x="1881883" y="2514600"/>
            <a:ext cx="1627402" cy="73574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tabLst>
                <a:tab pos="1329055" algn="l"/>
              </a:tabLst>
            </a:pPr>
            <a:r>
              <a:rPr lang="ko-KR" altLang="en-US" sz="2800" b="1" spc="-100" dirty="0" err="1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1 Thin"/>
              </a:rPr>
              <a:t>김경목</a:t>
            </a:r>
            <a:endParaRPr lang="ko-KR" altLang="en-US" sz="2800" b="1" spc="-100" dirty="0">
              <a:solidFill>
                <a:srgbClr val="1D1C1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1 Thin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B3F3C8-25C7-406E-8F91-767AEF885C80}"/>
              </a:ext>
            </a:extLst>
          </p:cNvPr>
          <p:cNvSpPr/>
          <p:nvPr/>
        </p:nvSpPr>
        <p:spPr>
          <a:xfrm>
            <a:off x="5872298" y="3619500"/>
            <a:ext cx="52790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노인 교통 사고 위치 및 법규위반 데이터 </a:t>
            </a:r>
            <a:r>
              <a:rPr lang="ko-KR" altLang="en-US" sz="20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전처리</a:t>
            </a:r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</a:p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노인 복지구역 데이터 </a:t>
            </a:r>
            <a:r>
              <a:rPr lang="ko-KR" altLang="en-US" sz="20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전처리</a:t>
            </a:r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</a:p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노인 교통사고 지도 데이터 시각화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61C27D0-ED9C-44C5-856B-2CCCE453238E}"/>
              </a:ext>
            </a:extLst>
          </p:cNvPr>
          <p:cNvSpPr/>
          <p:nvPr/>
        </p:nvSpPr>
        <p:spPr>
          <a:xfrm>
            <a:off x="7700522" y="2514600"/>
            <a:ext cx="1622560" cy="73574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tabLst>
                <a:tab pos="1329055" algn="l"/>
              </a:tabLst>
            </a:pPr>
            <a:r>
              <a:rPr lang="ko-KR" altLang="en-US" sz="2800" b="1" spc="-100" dirty="0" err="1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1 Thin"/>
              </a:rPr>
              <a:t>맹지호</a:t>
            </a:r>
            <a:endParaRPr lang="ko-KR" altLang="en-US" sz="2800" b="1" spc="-100" dirty="0">
              <a:solidFill>
                <a:srgbClr val="1D1C1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1 Thin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110451-212B-4B3F-A6C1-989958CBFC51}"/>
              </a:ext>
            </a:extLst>
          </p:cNvPr>
          <p:cNvSpPr/>
          <p:nvPr/>
        </p:nvSpPr>
        <p:spPr>
          <a:xfrm>
            <a:off x="3388183" y="7429500"/>
            <a:ext cx="399019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 </a:t>
            </a:r>
            <a:r>
              <a:rPr lang="ko-KR" altLang="en-US" sz="20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크롤링</a:t>
            </a:r>
            <a:endParaRPr lang="en-US" altLang="ko-K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1 Thin"/>
            </a:endParaRPr>
          </a:p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노인 교통사고 위치 데이터 </a:t>
            </a:r>
            <a:r>
              <a:rPr lang="ko-KR" altLang="en-US" sz="20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전처리</a:t>
            </a:r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, </a:t>
            </a:r>
          </a:p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고령화 지표 데이터 시각화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9F61BA6-40D2-4521-AEEB-9E92E2EB710C}"/>
              </a:ext>
            </a:extLst>
          </p:cNvPr>
          <p:cNvSpPr/>
          <p:nvPr/>
        </p:nvSpPr>
        <p:spPr>
          <a:xfrm>
            <a:off x="4572000" y="6134100"/>
            <a:ext cx="1622560" cy="73574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tabLst>
                <a:tab pos="1329055" algn="l"/>
              </a:tabLst>
            </a:pPr>
            <a:r>
              <a:rPr lang="ko-KR" altLang="en-US" sz="2800" b="1" spc="-235" dirty="0" err="1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3 Light"/>
              </a:rPr>
              <a:t>신</a:t>
            </a:r>
            <a:r>
              <a:rPr lang="ko-KR" altLang="en-US" sz="2800" b="1" spc="-165" dirty="0" err="1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3 Light"/>
              </a:rPr>
              <a:t>제</a:t>
            </a:r>
            <a:r>
              <a:rPr lang="ko-KR" altLang="en-US" sz="2800" b="1" spc="-220" dirty="0" err="1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3 Light"/>
              </a:rPr>
              <a:t>우</a:t>
            </a:r>
            <a:endParaRPr lang="ko-KR" altLang="en-US" sz="2800" b="1" spc="-100" dirty="0">
              <a:solidFill>
                <a:srgbClr val="1D1C1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1 Thin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D8CBD9-52BF-49CB-BF95-7C4072152DAE}"/>
              </a:ext>
            </a:extLst>
          </p:cNvPr>
          <p:cNvSpPr/>
          <p:nvPr/>
        </p:nvSpPr>
        <p:spPr>
          <a:xfrm>
            <a:off x="9645227" y="7429500"/>
            <a:ext cx="4397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노인 교통사고 위치 데이터 </a:t>
            </a:r>
            <a:r>
              <a:rPr lang="ko-KR" altLang="en-US" sz="20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전처리</a:t>
            </a:r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, </a:t>
            </a:r>
          </a:p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노인 교통사고</a:t>
            </a:r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보호구역 데이터 시각화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4D7B24D-194B-4F98-B8D3-2F85884DE7DF}"/>
              </a:ext>
            </a:extLst>
          </p:cNvPr>
          <p:cNvSpPr/>
          <p:nvPr/>
        </p:nvSpPr>
        <p:spPr>
          <a:xfrm>
            <a:off x="11032626" y="6134100"/>
            <a:ext cx="1622560" cy="73574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tabLst>
                <a:tab pos="1329055" algn="l"/>
              </a:tabLst>
            </a:pPr>
            <a:r>
              <a:rPr lang="ko-KR" altLang="en-US" sz="2800" b="1" spc="-100" dirty="0" err="1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1 Thin"/>
              </a:rPr>
              <a:t>윤규헌</a:t>
            </a:r>
            <a:endParaRPr lang="ko-KR" altLang="en-US" sz="2800" b="1" spc="-100" dirty="0">
              <a:solidFill>
                <a:srgbClr val="1D1C1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1 Thin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C9741-F216-44EB-B343-4B2592452D2D}"/>
              </a:ext>
            </a:extLst>
          </p:cNvPr>
          <p:cNvSpPr/>
          <p:nvPr/>
        </p:nvSpPr>
        <p:spPr>
          <a:xfrm>
            <a:off x="12536505" y="3619500"/>
            <a:ext cx="521809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 </a:t>
            </a:r>
            <a:r>
              <a:rPr lang="ko-KR" altLang="en-US" sz="20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크롤링</a:t>
            </a:r>
            <a:endParaRPr lang="en-US" altLang="ko-K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1 Thin"/>
            </a:endParaRPr>
          </a:p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노인 교통사고 위치 및 법규위반 데이터 </a:t>
            </a:r>
            <a:r>
              <a:rPr lang="ko-KR" altLang="en-US" sz="20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전처리</a:t>
            </a:r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</a:p>
          <a:p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- 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노인 교통사고 및 복지구역 데이터 시각화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C8E50E3-6382-43A9-978A-C86ED15A63DE}"/>
              </a:ext>
            </a:extLst>
          </p:cNvPr>
          <p:cNvSpPr/>
          <p:nvPr/>
        </p:nvSpPr>
        <p:spPr>
          <a:xfrm>
            <a:off x="14334272" y="2514600"/>
            <a:ext cx="1622560" cy="73574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tabLst>
                <a:tab pos="1329055" algn="l"/>
              </a:tabLst>
            </a:pPr>
            <a:r>
              <a:rPr lang="ko-KR" altLang="en-US" sz="2800" b="1" spc="-100" dirty="0" err="1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1 Thin"/>
              </a:rPr>
              <a:t>민병창</a:t>
            </a:r>
            <a:endParaRPr lang="ko-KR" altLang="en-US" sz="2800" b="1" spc="-100" dirty="0">
              <a:solidFill>
                <a:srgbClr val="1D1C1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1 Th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DD3"/>
          </a:solidFill>
        </p:spPr>
        <p:txBody>
          <a:bodyPr wrap="square" lIns="0" tIns="0" rIns="0" bIns="0" rtlCol="0"/>
          <a:lstStyle/>
          <a:p>
            <a:endParaRPr sz="2400" dirty="0">
              <a:latin typeface="에스코어 드림 5 Medium" panose="020B0503030302020204" pitchFamily="34" charset="-127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7826" y="1754113"/>
            <a:ext cx="14992349" cy="914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1350" y="3790951"/>
            <a:ext cx="11925300" cy="5543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14878" y="398735"/>
            <a:ext cx="6058244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000" b="1" spc="-150" dirty="0">
                <a:latin typeface="에스코어 드림 5 Medium" panose="020B0503030302020204" pitchFamily="34" charset="-127"/>
                <a:cs typeface="함초롬바탕"/>
              </a:rPr>
              <a:t>P</a:t>
            </a:r>
            <a:r>
              <a:rPr sz="5000" b="1" spc="-490" dirty="0">
                <a:latin typeface="에스코어 드림 5 Medium" panose="020B0503030302020204" pitchFamily="34" charset="-127"/>
                <a:cs typeface="함초롬바탕"/>
              </a:rPr>
              <a:t>r</a:t>
            </a:r>
            <a:r>
              <a:rPr sz="5000" b="1" spc="-114" dirty="0">
                <a:latin typeface="에스코어 드림 5 Medium" panose="020B0503030302020204" pitchFamily="34" charset="-127"/>
                <a:cs typeface="함초롬바탕"/>
              </a:rPr>
              <a:t>o</a:t>
            </a:r>
            <a:r>
              <a:rPr sz="5000" b="1" spc="-185" dirty="0">
                <a:latin typeface="에스코어 드림 5 Medium" panose="020B0503030302020204" pitchFamily="34" charset="-127"/>
                <a:cs typeface="함초롬바탕"/>
              </a:rPr>
              <a:t>j</a:t>
            </a:r>
            <a:r>
              <a:rPr sz="5000" b="1" spc="-55" dirty="0">
                <a:latin typeface="에스코어 드림 5 Medium" panose="020B0503030302020204" pitchFamily="34" charset="-127"/>
                <a:cs typeface="함초롬바탕"/>
              </a:rPr>
              <a:t>e</a:t>
            </a:r>
            <a:r>
              <a:rPr sz="5000" b="1" spc="-395" dirty="0">
                <a:latin typeface="에스코어 드림 5 Medium" panose="020B0503030302020204" pitchFamily="34" charset="-127"/>
                <a:cs typeface="함초롬바탕"/>
              </a:rPr>
              <a:t>c</a:t>
            </a:r>
            <a:r>
              <a:rPr sz="5000" b="1" spc="-30" dirty="0">
                <a:latin typeface="에스코어 드림 5 Medium" panose="020B0503030302020204" pitchFamily="34" charset="-127"/>
                <a:cs typeface="함초롬바탕"/>
              </a:rPr>
              <a:t>t</a:t>
            </a:r>
            <a:r>
              <a:rPr sz="5000" b="1" spc="-105" dirty="0">
                <a:latin typeface="에스코어 드림 5 Medium" panose="020B0503030302020204" pitchFamily="34" charset="-127"/>
                <a:cs typeface="함초롬바탕"/>
              </a:rPr>
              <a:t> </a:t>
            </a:r>
            <a:r>
              <a:rPr sz="5000" b="1" spc="-114" dirty="0">
                <a:latin typeface="에스코어 드림 5 Medium" panose="020B0503030302020204" pitchFamily="34" charset="-127"/>
                <a:cs typeface="함초롬바탕"/>
              </a:rPr>
              <a:t>o</a:t>
            </a:r>
            <a:r>
              <a:rPr sz="5000" b="1" spc="-245" dirty="0">
                <a:latin typeface="에스코어 드림 5 Medium" panose="020B0503030302020204" pitchFamily="34" charset="-127"/>
                <a:cs typeface="함초롬바탕"/>
              </a:rPr>
              <a:t>v</a:t>
            </a:r>
            <a:r>
              <a:rPr sz="5000" b="1" spc="-55" dirty="0">
                <a:latin typeface="에스코어 드림 5 Medium" panose="020B0503030302020204" pitchFamily="34" charset="-127"/>
                <a:cs typeface="함초롬바탕"/>
              </a:rPr>
              <a:t>e</a:t>
            </a:r>
            <a:r>
              <a:rPr sz="5000" b="1" spc="-490" dirty="0">
                <a:latin typeface="에스코어 드림 5 Medium" panose="020B0503030302020204" pitchFamily="34" charset="-127"/>
                <a:cs typeface="함초롬바탕"/>
              </a:rPr>
              <a:t>r</a:t>
            </a:r>
            <a:r>
              <a:rPr sz="5000" b="1" spc="-245" dirty="0">
                <a:latin typeface="에스코어 드림 5 Medium" panose="020B0503030302020204" pitchFamily="34" charset="-127"/>
                <a:cs typeface="함초롬바탕"/>
              </a:rPr>
              <a:t>v</a:t>
            </a:r>
            <a:r>
              <a:rPr sz="5000" b="1" spc="-220" dirty="0">
                <a:latin typeface="에스코어 드림 5 Medium" panose="020B0503030302020204" pitchFamily="34" charset="-127"/>
                <a:cs typeface="함초롬바탕"/>
              </a:rPr>
              <a:t>i</a:t>
            </a:r>
            <a:r>
              <a:rPr sz="5000" b="1" spc="-55" dirty="0">
                <a:latin typeface="에스코어 드림 5 Medium" panose="020B0503030302020204" pitchFamily="34" charset="-127"/>
                <a:cs typeface="함초롬바탕"/>
              </a:rPr>
              <a:t>e</a:t>
            </a:r>
            <a:r>
              <a:rPr sz="5000" b="1" spc="-50" dirty="0">
                <a:latin typeface="에스코어 드림 5 Medium" panose="020B0503030302020204" pitchFamily="34" charset="-127"/>
                <a:cs typeface="함초롬바탕"/>
              </a:rPr>
              <a:t>w</a:t>
            </a:r>
            <a:endParaRPr sz="5000" b="1" dirty="0">
              <a:latin typeface="에스코어 드림 5 Medium" panose="020B0503030302020204" pitchFamily="34" charset="-127"/>
              <a:cs typeface="함초롬바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DD3"/>
          </a:solidFill>
        </p:spPr>
        <p:txBody>
          <a:bodyPr wrap="square" lIns="0" tIns="0" rIns="0" bIns="0" rtlCol="0"/>
          <a:lstStyle/>
          <a:p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B156CD-E41C-479E-AE4C-E34FD068C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31605"/>
              </p:ext>
            </p:extLst>
          </p:nvPr>
        </p:nvGraphicFramePr>
        <p:xfrm>
          <a:off x="228600" y="2134178"/>
          <a:ext cx="4648200" cy="3436620"/>
        </p:xfrm>
        <a:graphic>
          <a:graphicData uri="http://schemas.openxmlformats.org/drawingml/2006/table">
            <a:tbl>
              <a:tblPr firstRow="1"/>
              <a:tblGrid>
                <a:gridCol w="1549400">
                  <a:extLst>
                    <a:ext uri="{9D8B030D-6E8A-4147-A177-3AD203B41FA5}">
                      <a16:colId xmlns:a16="http://schemas.microsoft.com/office/drawing/2014/main" val="3475310397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221924689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428829731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</a:rPr>
                        <a:t>년도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</a:rPr>
                        <a:t>총 인구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65</a:t>
                      </a:r>
                      <a:r>
                        <a:rPr lang="ko-KR" altLang="en-US" dirty="0">
                          <a:effectLst/>
                        </a:rPr>
                        <a:t>세 이상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81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2010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49554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5366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9615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2020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51836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8152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7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2022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51628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9018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46329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2025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51448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10585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7943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2030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51199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13056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656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2035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50869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15289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069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2040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50193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17245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581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2050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47359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19004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2812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2060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42617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18683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8686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2070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37656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17473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5098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E68BCA63-0105-4EC0-A6D8-88033E4361CB}"/>
              </a:ext>
            </a:extLst>
          </p:cNvPr>
          <p:cNvSpPr txBox="1"/>
          <p:nvPr/>
        </p:nvSpPr>
        <p:spPr>
          <a:xfrm>
            <a:off x="685800" y="1409700"/>
            <a:ext cx="3733800" cy="3821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전체 및 노인 </a:t>
            </a:r>
            <a:r>
              <a:rPr lang="ko-KR" altLang="en-US" sz="2400" b="0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인구 데이터</a:t>
            </a:r>
            <a:endParaRPr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46E4518-1FAC-4251-802F-22E917728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516136"/>
              </p:ext>
            </p:extLst>
          </p:nvPr>
        </p:nvGraphicFramePr>
        <p:xfrm>
          <a:off x="5334000" y="2134178"/>
          <a:ext cx="4572000" cy="3444457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16083091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229735269"/>
                    </a:ext>
                  </a:extLst>
                </a:gridCol>
              </a:tblGrid>
              <a:tr h="31177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 err="1">
                          <a:effectLst/>
                        </a:rPr>
                        <a:t>동별</a:t>
                      </a:r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dirty="0">
                          <a:effectLst/>
                        </a:rPr>
                        <a:t>소계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31473"/>
                  </a:ext>
                </a:extLst>
              </a:tr>
              <a:tr h="311774"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dirty="0">
                          <a:effectLst/>
                        </a:rPr>
                        <a:t>종로구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152211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845883"/>
                  </a:ext>
                </a:extLst>
              </a:tr>
              <a:tr h="311774"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>
                          <a:effectLst/>
                        </a:rPr>
                        <a:t>중구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130785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069873"/>
                  </a:ext>
                </a:extLst>
              </a:tr>
              <a:tr h="311774"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dirty="0">
                          <a:effectLst/>
                        </a:rPr>
                        <a:t>용산구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233284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221553"/>
                  </a:ext>
                </a:extLst>
              </a:tr>
              <a:tr h="311774"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>
                          <a:effectLst/>
                        </a:rPr>
                        <a:t>성동구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288234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76271"/>
                  </a:ext>
                </a:extLst>
              </a:tr>
              <a:tr h="311774"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>
                          <a:effectLst/>
                        </a:rPr>
                        <a:t>광진구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351252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984387"/>
                  </a:ext>
                </a:extLst>
              </a:tr>
              <a:tr h="320257"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dirty="0">
                          <a:effectLst/>
                        </a:rPr>
                        <a:t>동대문구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353601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90664"/>
                  </a:ext>
                </a:extLst>
              </a:tr>
              <a:tr h="311774"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>
                          <a:effectLst/>
                        </a:rPr>
                        <a:t>중랑구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390140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22333"/>
                  </a:ext>
                </a:extLst>
              </a:tr>
              <a:tr h="311774"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>
                          <a:effectLst/>
                        </a:rPr>
                        <a:t>성북구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441984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97827"/>
                  </a:ext>
                </a:extLst>
              </a:tr>
              <a:tr h="311774"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dirty="0">
                          <a:effectLst/>
                        </a:rPr>
                        <a:t>강북구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297702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29100"/>
                  </a:ext>
                </a:extLst>
              </a:tr>
              <a:tr h="311774"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>
                          <a:effectLst/>
                        </a:rPr>
                        <a:t>도봉구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313989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308618"/>
                  </a:ext>
                </a:extLst>
              </a:tr>
            </a:tbl>
          </a:graphicData>
        </a:graphic>
      </p:graphicFrame>
      <p:sp>
        <p:nvSpPr>
          <p:cNvPr id="10" name="object 2">
            <a:extLst>
              <a:ext uri="{FF2B5EF4-FFF2-40B4-BE49-F238E27FC236}">
                <a16:creationId xmlns:a16="http://schemas.microsoft.com/office/drawing/2014/main" id="{35FB8030-B1DB-480E-BE81-5B89D9288CFE}"/>
              </a:ext>
            </a:extLst>
          </p:cNvPr>
          <p:cNvSpPr txBox="1"/>
          <p:nvPr/>
        </p:nvSpPr>
        <p:spPr>
          <a:xfrm>
            <a:off x="6019800" y="1409700"/>
            <a:ext cx="3124200" cy="3821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지역구 별 노인 인구</a:t>
            </a:r>
            <a:endParaRPr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7D0C2919-F92A-4897-BDA7-027FFEBFF5A3}"/>
              </a:ext>
            </a:extLst>
          </p:cNvPr>
          <p:cNvSpPr txBox="1">
            <a:spLocks/>
          </p:cNvSpPr>
          <p:nvPr/>
        </p:nvSpPr>
        <p:spPr>
          <a:xfrm>
            <a:off x="457200" y="342900"/>
            <a:ext cx="3425084" cy="782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750" b="0" i="0">
                <a:solidFill>
                  <a:srgbClr val="1D1C1C"/>
                </a:solidFill>
                <a:latin typeface="에스코어 드림 5 Medium" panose="020B0503030302020204" pitchFamily="34" charset="-127"/>
                <a:ea typeface="+mj-ea"/>
                <a:cs typeface="에스코어 드림 5 Medium" panose="020B0503030302020204" pitchFamily="34" charset="-127"/>
              </a:defRPr>
            </a:lvl1pPr>
          </a:lstStyle>
          <a:p>
            <a:pPr marL="12700" algn="ctr" latinLnBrk="0">
              <a:spcBef>
                <a:spcPts val="100"/>
              </a:spcBef>
            </a:pPr>
            <a:r>
              <a:rPr lang="en-US" altLang="ko-KR" sz="5000" b="1" kern="0" spc="-220" dirty="0">
                <a:solidFill>
                  <a:schemeClr val="tx2">
                    <a:lumMod val="50000"/>
                  </a:schemeClr>
                </a:solidFill>
                <a:ea typeface="에스코어 드림 5 Medium" panose="020B0503030302020204" pitchFamily="34" charset="-127"/>
                <a:cs typeface="함초롬바탕"/>
              </a:rPr>
              <a:t>Data</a:t>
            </a:r>
            <a:r>
              <a:rPr lang="ko-KR" altLang="en-US" sz="5000" b="1" kern="0" spc="-220" dirty="0">
                <a:solidFill>
                  <a:schemeClr val="tx2">
                    <a:lumMod val="50000"/>
                  </a:schemeClr>
                </a:solidFill>
                <a:ea typeface="에스코어 드림 5 Medium" panose="020B0503030302020204" pitchFamily="34" charset="-127"/>
                <a:cs typeface="함초롬바탕"/>
              </a:rPr>
              <a:t> 설명</a:t>
            </a:r>
            <a:endParaRPr lang="ko-KR" altLang="en-US" sz="5000" kern="0" dirty="0">
              <a:solidFill>
                <a:schemeClr val="tx2">
                  <a:lumMod val="50000"/>
                </a:schemeClr>
              </a:solidFill>
              <a:ea typeface="에스코어 드림 5 Medium" panose="020B0503030302020204" pitchFamily="34" charset="-127"/>
              <a:cs typeface="함초롬바탕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20D3338-5F9A-497D-A105-0EF22E3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162738"/>
              </p:ext>
            </p:extLst>
          </p:nvPr>
        </p:nvGraphicFramePr>
        <p:xfrm>
          <a:off x="10363200" y="2095500"/>
          <a:ext cx="6456220" cy="3438003"/>
        </p:xfrm>
        <a:graphic>
          <a:graphicData uri="http://schemas.openxmlformats.org/drawingml/2006/table">
            <a:tbl>
              <a:tblPr/>
              <a:tblGrid>
                <a:gridCol w="1614055">
                  <a:extLst>
                    <a:ext uri="{9D8B030D-6E8A-4147-A177-3AD203B41FA5}">
                      <a16:colId xmlns:a16="http://schemas.microsoft.com/office/drawing/2014/main" val="2827976744"/>
                    </a:ext>
                  </a:extLst>
                </a:gridCol>
                <a:gridCol w="1614055">
                  <a:extLst>
                    <a:ext uri="{9D8B030D-6E8A-4147-A177-3AD203B41FA5}">
                      <a16:colId xmlns:a16="http://schemas.microsoft.com/office/drawing/2014/main" val="4159237466"/>
                    </a:ext>
                  </a:extLst>
                </a:gridCol>
                <a:gridCol w="1614055">
                  <a:extLst>
                    <a:ext uri="{9D8B030D-6E8A-4147-A177-3AD203B41FA5}">
                      <a16:colId xmlns:a16="http://schemas.microsoft.com/office/drawing/2014/main" val="1629940991"/>
                    </a:ext>
                  </a:extLst>
                </a:gridCol>
                <a:gridCol w="1614055">
                  <a:extLst>
                    <a:ext uri="{9D8B030D-6E8A-4147-A177-3AD203B41FA5}">
                      <a16:colId xmlns:a16="http://schemas.microsoft.com/office/drawing/2014/main" val="499416062"/>
                    </a:ext>
                  </a:extLst>
                </a:gridCol>
              </a:tblGrid>
              <a:tr h="38832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700" dirty="0">
                          <a:effectLst/>
                        </a:rPr>
                        <a:t>중앙선침범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700">
                          <a:effectLst/>
                        </a:rPr>
                        <a:t>신호위반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700" dirty="0" err="1">
                          <a:effectLst/>
                        </a:rPr>
                        <a:t>안전거리미확보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700">
                          <a:effectLst/>
                        </a:rPr>
                        <a:t>불법유턴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388145"/>
                  </a:ext>
                </a:extLst>
              </a:tr>
              <a:tr h="3034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 dirty="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2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5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842972"/>
                  </a:ext>
                </a:extLst>
              </a:tr>
              <a:tr h="3034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4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2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1985"/>
                  </a:ext>
                </a:extLst>
              </a:tr>
              <a:tr h="3034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3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2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91797"/>
                  </a:ext>
                </a:extLst>
              </a:tr>
              <a:tr h="3034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3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 dirty="0">
                          <a:effectLst/>
                        </a:rPr>
                        <a:t>2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58410"/>
                  </a:ext>
                </a:extLst>
              </a:tr>
              <a:tr h="3034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7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2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598037"/>
                  </a:ext>
                </a:extLst>
              </a:tr>
              <a:tr h="3034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4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2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04565"/>
                  </a:ext>
                </a:extLst>
              </a:tr>
              <a:tr h="3034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3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1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242645"/>
                  </a:ext>
                </a:extLst>
              </a:tr>
              <a:tr h="3034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1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280437"/>
                  </a:ext>
                </a:extLst>
              </a:tr>
              <a:tr h="3034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 dirty="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>
                          <a:effectLst/>
                        </a:rPr>
                        <a:t>4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 dirty="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700" dirty="0">
                          <a:effectLst/>
                        </a:rPr>
                        <a:t>0</a:t>
                      </a:r>
                    </a:p>
                  </a:txBody>
                  <a:tcPr marL="27233" marR="27233" marT="18155" marB="18155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013269"/>
                  </a:ext>
                </a:extLst>
              </a:tr>
              <a:tr h="31842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980492"/>
                  </a:ext>
                </a:extLst>
              </a:tr>
            </a:tbl>
          </a:graphicData>
        </a:graphic>
      </p:graphicFrame>
      <p:sp>
        <p:nvSpPr>
          <p:cNvPr id="39" name="object 2">
            <a:extLst>
              <a:ext uri="{FF2B5EF4-FFF2-40B4-BE49-F238E27FC236}">
                <a16:creationId xmlns:a16="http://schemas.microsoft.com/office/drawing/2014/main" id="{DA5F5A39-C54A-42FB-8FBB-4CCBE655E2FB}"/>
              </a:ext>
            </a:extLst>
          </p:cNvPr>
          <p:cNvSpPr txBox="1"/>
          <p:nvPr/>
        </p:nvSpPr>
        <p:spPr>
          <a:xfrm>
            <a:off x="12006942" y="1485900"/>
            <a:ext cx="3080658" cy="3821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교통사고 법규위반</a:t>
            </a:r>
            <a:endParaRPr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7547DE3-3182-4B9A-BD54-D6E3F9D06CA9}"/>
              </a:ext>
            </a:extLst>
          </p:cNvPr>
          <p:cNvGrpSpPr/>
          <p:nvPr/>
        </p:nvGrpSpPr>
        <p:grpSpPr>
          <a:xfrm flipH="1">
            <a:off x="13547271" y="5981700"/>
            <a:ext cx="76200" cy="457200"/>
            <a:chOff x="8610600" y="7505700"/>
            <a:chExt cx="152400" cy="91440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6D60624-3925-48AC-B9A7-87072FC7BDEA}"/>
                </a:ext>
              </a:extLst>
            </p:cNvPr>
            <p:cNvSpPr/>
            <p:nvPr/>
          </p:nvSpPr>
          <p:spPr>
            <a:xfrm>
              <a:off x="8610600" y="7505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7987050-C6B9-465C-B12F-A7126A6EABD3}"/>
                </a:ext>
              </a:extLst>
            </p:cNvPr>
            <p:cNvSpPr/>
            <p:nvPr/>
          </p:nvSpPr>
          <p:spPr>
            <a:xfrm>
              <a:off x="8610600" y="7886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AEEC0C8-12DD-43A0-A2E6-415C23ED7717}"/>
                </a:ext>
              </a:extLst>
            </p:cNvPr>
            <p:cNvSpPr/>
            <p:nvPr/>
          </p:nvSpPr>
          <p:spPr>
            <a:xfrm>
              <a:off x="8610600" y="8267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90B6861-A581-48F7-822A-A05DCC69D783}"/>
              </a:ext>
            </a:extLst>
          </p:cNvPr>
          <p:cNvGrpSpPr/>
          <p:nvPr/>
        </p:nvGrpSpPr>
        <p:grpSpPr>
          <a:xfrm flipH="1">
            <a:off x="7581900" y="5981700"/>
            <a:ext cx="76200" cy="457200"/>
            <a:chOff x="8610600" y="7505700"/>
            <a:chExt cx="152400" cy="91440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9456C2F-5DDB-47D9-9D17-9FD6001D86CB}"/>
                </a:ext>
              </a:extLst>
            </p:cNvPr>
            <p:cNvSpPr/>
            <p:nvPr/>
          </p:nvSpPr>
          <p:spPr>
            <a:xfrm>
              <a:off x="8610600" y="7505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A804142A-4AC9-4C2F-BF3B-2E0B3D44FD17}"/>
                </a:ext>
              </a:extLst>
            </p:cNvPr>
            <p:cNvSpPr/>
            <p:nvPr/>
          </p:nvSpPr>
          <p:spPr>
            <a:xfrm>
              <a:off x="8610600" y="7886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977AAA4-E628-4D88-A6B9-C31F59864224}"/>
                </a:ext>
              </a:extLst>
            </p:cNvPr>
            <p:cNvSpPr/>
            <p:nvPr/>
          </p:nvSpPr>
          <p:spPr>
            <a:xfrm>
              <a:off x="8610600" y="8267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D844DDB-187A-4762-B272-338E09BD89F4}"/>
              </a:ext>
            </a:extLst>
          </p:cNvPr>
          <p:cNvGrpSpPr/>
          <p:nvPr/>
        </p:nvGrpSpPr>
        <p:grpSpPr>
          <a:xfrm rot="16200000" flipH="1">
            <a:off x="17487900" y="3585901"/>
            <a:ext cx="76200" cy="457200"/>
            <a:chOff x="8610600" y="7505700"/>
            <a:chExt cx="152400" cy="9144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FFDBCF3-7219-464B-B0FB-418CE09D33E0}"/>
                </a:ext>
              </a:extLst>
            </p:cNvPr>
            <p:cNvSpPr/>
            <p:nvPr/>
          </p:nvSpPr>
          <p:spPr>
            <a:xfrm>
              <a:off x="8610600" y="7505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097AD04-BCDD-40CC-A717-FC7618E210E0}"/>
                </a:ext>
              </a:extLst>
            </p:cNvPr>
            <p:cNvSpPr/>
            <p:nvPr/>
          </p:nvSpPr>
          <p:spPr>
            <a:xfrm>
              <a:off x="8610600" y="7886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5F4FDFC-F5C8-4978-AEC2-C32E1AF83E2F}"/>
                </a:ext>
              </a:extLst>
            </p:cNvPr>
            <p:cNvSpPr/>
            <p:nvPr/>
          </p:nvSpPr>
          <p:spPr>
            <a:xfrm>
              <a:off x="8610600" y="8267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CD8DD97-70D9-4F22-A716-B3A2336E4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304622"/>
              </p:ext>
            </p:extLst>
          </p:nvPr>
        </p:nvGraphicFramePr>
        <p:xfrm>
          <a:off x="2133600" y="6515100"/>
          <a:ext cx="4114799" cy="3099897"/>
        </p:xfrm>
        <a:graphic>
          <a:graphicData uri="http://schemas.openxmlformats.org/drawingml/2006/table">
            <a:tbl>
              <a:tblPr/>
              <a:tblGrid>
                <a:gridCol w="898635">
                  <a:extLst>
                    <a:ext uri="{9D8B030D-6E8A-4147-A177-3AD203B41FA5}">
                      <a16:colId xmlns:a16="http://schemas.microsoft.com/office/drawing/2014/main" val="995825029"/>
                    </a:ext>
                  </a:extLst>
                </a:gridCol>
                <a:gridCol w="804041">
                  <a:extLst>
                    <a:ext uri="{9D8B030D-6E8A-4147-A177-3AD203B41FA5}">
                      <a16:colId xmlns:a16="http://schemas.microsoft.com/office/drawing/2014/main" val="309332841"/>
                    </a:ext>
                  </a:extLst>
                </a:gridCol>
                <a:gridCol w="804041">
                  <a:extLst>
                    <a:ext uri="{9D8B030D-6E8A-4147-A177-3AD203B41FA5}">
                      <a16:colId xmlns:a16="http://schemas.microsoft.com/office/drawing/2014/main" val="4171840617"/>
                    </a:ext>
                  </a:extLst>
                </a:gridCol>
                <a:gridCol w="804041">
                  <a:extLst>
                    <a:ext uri="{9D8B030D-6E8A-4147-A177-3AD203B41FA5}">
                      <a16:colId xmlns:a16="http://schemas.microsoft.com/office/drawing/2014/main" val="1242618783"/>
                    </a:ext>
                  </a:extLst>
                </a:gridCol>
                <a:gridCol w="804041">
                  <a:extLst>
                    <a:ext uri="{9D8B030D-6E8A-4147-A177-3AD203B41FA5}">
                      <a16:colId xmlns:a16="http://schemas.microsoft.com/office/drawing/2014/main" val="4082534472"/>
                    </a:ext>
                  </a:extLst>
                </a:gridCol>
              </a:tblGrid>
              <a:tr h="34443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j-ea"/>
                        </a:rPr>
                        <a:t>건수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j-ea"/>
                        </a:rPr>
                        <a:t>사망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j-ea"/>
                        </a:rPr>
                        <a:t>중상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j-ea"/>
                        </a:rPr>
                        <a:t>경상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j-ea"/>
                        </a:rPr>
                        <a:t>부상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35287"/>
                  </a:ext>
                </a:extLst>
              </a:tr>
              <a:tr h="344433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16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 dirty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5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486304"/>
                  </a:ext>
                </a:extLst>
              </a:tr>
              <a:tr h="344433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18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 dirty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5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 dirty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12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 dirty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60475"/>
                  </a:ext>
                </a:extLst>
              </a:tr>
              <a:tr h="344433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14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429946"/>
                  </a:ext>
                </a:extLst>
              </a:tr>
              <a:tr h="344433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17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14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352491"/>
                  </a:ext>
                </a:extLst>
              </a:tr>
              <a:tr h="344433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12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8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679166"/>
                  </a:ext>
                </a:extLst>
              </a:tr>
              <a:tr h="344433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11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5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6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 dirty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98584"/>
                  </a:ext>
                </a:extLst>
              </a:tr>
              <a:tr h="344433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13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9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27341"/>
                  </a:ext>
                </a:extLst>
              </a:tr>
              <a:tr h="344433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 dirty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800" b="0" dirty="0">
                          <a:solidFill>
                            <a:srgbClr val="31393F"/>
                          </a:solidFill>
                          <a:effectLst/>
                          <a:latin typeface="+mn-lt"/>
                          <a:ea typeface="+mj-ea"/>
                        </a:rPr>
                        <a:t>0</a:t>
                      </a:r>
                    </a:p>
                  </a:txBody>
                  <a:tcPr marL="39742" marR="39742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44792"/>
                  </a:ext>
                </a:extLst>
              </a:tr>
            </a:tbl>
          </a:graphicData>
        </a:graphic>
      </p:graphicFrame>
      <p:sp>
        <p:nvSpPr>
          <p:cNvPr id="23" name="object 2">
            <a:extLst>
              <a:ext uri="{FF2B5EF4-FFF2-40B4-BE49-F238E27FC236}">
                <a16:creationId xmlns:a16="http://schemas.microsoft.com/office/drawing/2014/main" id="{76FA61B2-E2E2-4566-9199-AEF0ACACC498}"/>
              </a:ext>
            </a:extLst>
          </p:cNvPr>
          <p:cNvSpPr txBox="1"/>
          <p:nvPr/>
        </p:nvSpPr>
        <p:spPr>
          <a:xfrm>
            <a:off x="2819398" y="5980544"/>
            <a:ext cx="2743202" cy="3821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노인 부상 정도</a:t>
            </a:r>
            <a:endParaRPr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D3AD00C-9E79-4961-A38C-10BA2395DF3C}"/>
              </a:ext>
            </a:extLst>
          </p:cNvPr>
          <p:cNvGrpSpPr/>
          <p:nvPr/>
        </p:nvGrpSpPr>
        <p:grpSpPr>
          <a:xfrm flipH="1">
            <a:off x="4152899" y="9715500"/>
            <a:ext cx="76200" cy="457200"/>
            <a:chOff x="8610600" y="7505700"/>
            <a:chExt cx="152400" cy="9144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28A2133-9081-49F8-804A-1617904C6C67}"/>
                </a:ext>
              </a:extLst>
            </p:cNvPr>
            <p:cNvSpPr/>
            <p:nvPr/>
          </p:nvSpPr>
          <p:spPr>
            <a:xfrm>
              <a:off x="8610600" y="7505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87B4BAF-3829-4610-9AEE-A3EABDBB5B4F}"/>
                </a:ext>
              </a:extLst>
            </p:cNvPr>
            <p:cNvSpPr/>
            <p:nvPr/>
          </p:nvSpPr>
          <p:spPr>
            <a:xfrm>
              <a:off x="8610600" y="7886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188317D-DB50-4092-A9EA-DD44A13E91E8}"/>
                </a:ext>
              </a:extLst>
            </p:cNvPr>
            <p:cNvSpPr/>
            <p:nvPr/>
          </p:nvSpPr>
          <p:spPr>
            <a:xfrm>
              <a:off x="8610600" y="8267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CE1A5BD-DD60-437D-A028-D0214AB64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09464"/>
              </p:ext>
            </p:extLst>
          </p:nvPr>
        </p:nvGraphicFramePr>
        <p:xfrm>
          <a:off x="7467600" y="7719060"/>
          <a:ext cx="9985374" cy="1463040"/>
        </p:xfrm>
        <a:graphic>
          <a:graphicData uri="http://schemas.openxmlformats.org/drawingml/2006/table">
            <a:tbl>
              <a:tblPr/>
              <a:tblGrid>
                <a:gridCol w="1664229">
                  <a:extLst>
                    <a:ext uri="{9D8B030D-6E8A-4147-A177-3AD203B41FA5}">
                      <a16:colId xmlns:a16="http://schemas.microsoft.com/office/drawing/2014/main" val="3492165329"/>
                    </a:ext>
                  </a:extLst>
                </a:gridCol>
                <a:gridCol w="1664229">
                  <a:extLst>
                    <a:ext uri="{9D8B030D-6E8A-4147-A177-3AD203B41FA5}">
                      <a16:colId xmlns:a16="http://schemas.microsoft.com/office/drawing/2014/main" val="3392425988"/>
                    </a:ext>
                  </a:extLst>
                </a:gridCol>
                <a:gridCol w="1664229">
                  <a:extLst>
                    <a:ext uri="{9D8B030D-6E8A-4147-A177-3AD203B41FA5}">
                      <a16:colId xmlns:a16="http://schemas.microsoft.com/office/drawing/2014/main" val="2455216042"/>
                    </a:ext>
                  </a:extLst>
                </a:gridCol>
                <a:gridCol w="1664229">
                  <a:extLst>
                    <a:ext uri="{9D8B030D-6E8A-4147-A177-3AD203B41FA5}">
                      <a16:colId xmlns:a16="http://schemas.microsoft.com/office/drawing/2014/main" val="400950825"/>
                    </a:ext>
                  </a:extLst>
                </a:gridCol>
                <a:gridCol w="1664229">
                  <a:extLst>
                    <a:ext uri="{9D8B030D-6E8A-4147-A177-3AD203B41FA5}">
                      <a16:colId xmlns:a16="http://schemas.microsoft.com/office/drawing/2014/main" val="2182275447"/>
                    </a:ext>
                  </a:extLst>
                </a:gridCol>
                <a:gridCol w="1664229">
                  <a:extLst>
                    <a:ext uri="{9D8B030D-6E8A-4147-A177-3AD203B41FA5}">
                      <a16:colId xmlns:a16="http://schemas.microsoft.com/office/drawing/2014/main" val="376579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ko-KR" altLang="en-US" b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effectLst/>
                        </a:rPr>
                        <a:t>17</a:t>
                      </a:r>
                      <a:r>
                        <a:rPr lang="ko-KR" altLang="en-US" b="0" dirty="0">
                          <a:effectLst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effectLst/>
                        </a:rPr>
                        <a:t>18</a:t>
                      </a:r>
                      <a:r>
                        <a:rPr lang="ko-KR" altLang="en-US" b="0" dirty="0">
                          <a:effectLst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effectLst/>
                        </a:rPr>
                        <a:t>19</a:t>
                      </a:r>
                      <a:r>
                        <a:rPr lang="ko-KR" altLang="en-US" b="0" dirty="0">
                          <a:effectLst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>
                          <a:effectLst/>
                        </a:rPr>
                        <a:t>20</a:t>
                      </a:r>
                      <a:r>
                        <a:rPr lang="ko-KR" altLang="en-US" b="0">
                          <a:effectLst/>
                        </a:rPr>
                        <a:t>년</a:t>
                      </a:r>
                      <a:endParaRPr lang="ko-KR" altLang="en-US" b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21</a:t>
                      </a:r>
                      <a:r>
                        <a:rPr lang="ko-KR" altLang="en-US" b="0"/>
                        <a:t>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96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b="0" dirty="0">
                          <a:effectLst/>
                        </a:rPr>
                        <a:t>전체 사망자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>
                          <a:effectLst/>
                        </a:rPr>
                        <a:t>1675.000000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>
                          <a:effectLst/>
                        </a:rPr>
                        <a:t>1487.000000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>
                          <a:effectLst/>
                        </a:rPr>
                        <a:t>1302.000000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>
                          <a:effectLst/>
                        </a:rPr>
                        <a:t>1093.000000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>
                          <a:effectLst/>
                        </a:rPr>
                        <a:t>1018.000000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55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b="0" dirty="0">
                          <a:effectLst/>
                        </a:rPr>
                        <a:t>노인 사망자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>
                          <a:effectLst/>
                        </a:rPr>
                        <a:t>906.000000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>
                          <a:effectLst/>
                        </a:rPr>
                        <a:t>842.000000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>
                          <a:effectLst/>
                        </a:rPr>
                        <a:t>743.000000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>
                          <a:effectLst/>
                        </a:rPr>
                        <a:t>628.000000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>
                          <a:effectLst/>
                        </a:rPr>
                        <a:t>601.000000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5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b="0" dirty="0">
                          <a:effectLst/>
                        </a:rPr>
                        <a:t>노인 사망비율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>
                          <a:effectLst/>
                        </a:rPr>
                        <a:t>54.089552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>
                          <a:effectLst/>
                        </a:rPr>
                        <a:t>56.624075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>
                          <a:effectLst/>
                        </a:rPr>
                        <a:t>57.066052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>
                          <a:effectLst/>
                        </a:rPr>
                        <a:t>57.456542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>
                          <a:effectLst/>
                        </a:rPr>
                        <a:t>59.037328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647662"/>
                  </a:ext>
                </a:extLst>
              </a:tr>
            </a:tbl>
          </a:graphicData>
        </a:graphic>
      </p:graphicFrame>
      <p:sp>
        <p:nvSpPr>
          <p:cNvPr id="29" name="object 2">
            <a:extLst>
              <a:ext uri="{FF2B5EF4-FFF2-40B4-BE49-F238E27FC236}">
                <a16:creationId xmlns:a16="http://schemas.microsoft.com/office/drawing/2014/main" id="{B5D582AC-B792-47D8-A6DF-7F7BAF6316FF}"/>
              </a:ext>
            </a:extLst>
          </p:cNvPr>
          <p:cNvSpPr txBox="1"/>
          <p:nvPr/>
        </p:nvSpPr>
        <p:spPr>
          <a:xfrm>
            <a:off x="10517187" y="7109460"/>
            <a:ext cx="3886200" cy="3821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보행자 교통사고 사망자</a:t>
            </a:r>
            <a:endParaRPr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838E826-07CE-471B-B755-D90ACE3EE0F2}"/>
              </a:ext>
            </a:extLst>
          </p:cNvPr>
          <p:cNvGrpSpPr/>
          <p:nvPr/>
        </p:nvGrpSpPr>
        <p:grpSpPr>
          <a:xfrm flipH="1">
            <a:off x="12422187" y="9486900"/>
            <a:ext cx="76200" cy="457200"/>
            <a:chOff x="8610600" y="7505700"/>
            <a:chExt cx="152400" cy="9144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D57C671-FDD4-49EA-9DD0-80FA8BD6929B}"/>
                </a:ext>
              </a:extLst>
            </p:cNvPr>
            <p:cNvSpPr/>
            <p:nvPr/>
          </p:nvSpPr>
          <p:spPr>
            <a:xfrm>
              <a:off x="8610600" y="7505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D46943D-D8BE-4CD9-8308-FFC1A86A0C6B}"/>
                </a:ext>
              </a:extLst>
            </p:cNvPr>
            <p:cNvSpPr/>
            <p:nvPr/>
          </p:nvSpPr>
          <p:spPr>
            <a:xfrm>
              <a:off x="8610600" y="7886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305FC69-365A-4020-9D24-F06818160697}"/>
                </a:ext>
              </a:extLst>
            </p:cNvPr>
            <p:cNvSpPr/>
            <p:nvPr/>
          </p:nvSpPr>
          <p:spPr>
            <a:xfrm>
              <a:off x="8610600" y="82677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671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3DBDD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9E2FD04-5961-40D7-9B5A-AE77024FE3DB}"/>
              </a:ext>
            </a:extLst>
          </p:cNvPr>
          <p:cNvSpPr txBox="1"/>
          <p:nvPr/>
        </p:nvSpPr>
        <p:spPr>
          <a:xfrm>
            <a:off x="533400" y="342900"/>
            <a:ext cx="6053455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9955" algn="l"/>
              </a:tabLst>
            </a:pPr>
            <a:r>
              <a:rPr sz="5000" spc="-4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2.	</a:t>
            </a:r>
            <a:r>
              <a:rPr sz="5000" spc="-15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문제제기</a:t>
            </a:r>
            <a:r>
              <a:rPr sz="5000" spc="-150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 및 </a:t>
            </a:r>
            <a:r>
              <a:rPr sz="5000" spc="-15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필요성</a:t>
            </a:r>
            <a:endParaRPr sz="5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33C26384-A4BE-4F25-AC4F-7848A3F185FE}"/>
              </a:ext>
            </a:extLst>
          </p:cNvPr>
          <p:cNvSpPr txBox="1"/>
          <p:nvPr/>
        </p:nvSpPr>
        <p:spPr>
          <a:xfrm>
            <a:off x="1916112" y="2352233"/>
            <a:ext cx="60833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b="1" spc="-10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한</a:t>
            </a:r>
            <a:r>
              <a:rPr sz="3200" b="1" spc="-21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국</a:t>
            </a:r>
            <a:r>
              <a:rPr sz="3200" b="1" spc="-6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3200" b="1" spc="-254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초고</a:t>
            </a:r>
            <a:r>
              <a:rPr sz="3200" b="1" spc="-21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속</a:t>
            </a:r>
            <a:r>
              <a:rPr sz="3200" b="1" spc="-6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3200" b="1" spc="-254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고</a:t>
            </a:r>
            <a:r>
              <a:rPr sz="3200" b="1" spc="-18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령</a:t>
            </a:r>
            <a:r>
              <a:rPr sz="3200" b="1" spc="-11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화</a:t>
            </a:r>
            <a:r>
              <a:rPr sz="3200" b="1" spc="-6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3200" b="1" spc="-38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진</a:t>
            </a:r>
            <a:r>
              <a:rPr sz="3200" b="1" spc="-18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행</a:t>
            </a:r>
            <a:r>
              <a:rPr sz="3200" b="1" spc="-6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 </a:t>
            </a:r>
            <a:r>
              <a:rPr sz="3200" b="1" spc="-21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중</a:t>
            </a:r>
            <a:endParaRPr sz="3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98FBD5-6DD4-4D10-9145-1FB8F2B1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62300"/>
            <a:ext cx="9153525" cy="5438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482CB4-80B6-4106-A6B9-8B0062339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6819900"/>
            <a:ext cx="625151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0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3DBDD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9E2FD04-5961-40D7-9B5A-AE77024FE3DB}"/>
              </a:ext>
            </a:extLst>
          </p:cNvPr>
          <p:cNvSpPr txBox="1"/>
          <p:nvPr/>
        </p:nvSpPr>
        <p:spPr>
          <a:xfrm>
            <a:off x="533400" y="342900"/>
            <a:ext cx="6053455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9955" algn="l"/>
              </a:tabLst>
            </a:pPr>
            <a:r>
              <a:rPr sz="5000" spc="-4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2.	</a:t>
            </a:r>
            <a:r>
              <a:rPr sz="5000" spc="-15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문제제기</a:t>
            </a:r>
            <a:r>
              <a:rPr sz="5000" spc="-150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 및 </a:t>
            </a:r>
            <a:r>
              <a:rPr sz="5000" spc="-15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필요성</a:t>
            </a:r>
            <a:endParaRPr sz="5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97370AF7-CFCE-4530-BDC6-77DF6753F6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009900"/>
            <a:ext cx="9163049" cy="5562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8FBCB6-DA63-4D1B-80EA-FBF62CECB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5067300"/>
            <a:ext cx="8763000" cy="3505200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AABD099F-65C9-452C-BD5E-06DBB6E52454}"/>
              </a:ext>
            </a:extLst>
          </p:cNvPr>
          <p:cNvSpPr txBox="1"/>
          <p:nvPr/>
        </p:nvSpPr>
        <p:spPr>
          <a:xfrm>
            <a:off x="1235074" y="2324100"/>
            <a:ext cx="69977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서울 지역구 별 </a:t>
            </a:r>
            <a:r>
              <a:rPr lang="ko-KR" altLang="en-US" sz="2400" b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노인 인구 대비 </a:t>
            </a:r>
            <a:r>
              <a:rPr lang="ko-KR" altLang="en-US" sz="2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교통 사고 발생 건수</a:t>
            </a:r>
            <a:endParaRPr sz="24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2586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3DBDD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9E2FD04-5961-40D7-9B5A-AE77024FE3DB}"/>
              </a:ext>
            </a:extLst>
          </p:cNvPr>
          <p:cNvSpPr txBox="1"/>
          <p:nvPr/>
        </p:nvSpPr>
        <p:spPr>
          <a:xfrm>
            <a:off x="533400" y="342900"/>
            <a:ext cx="6053455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9955" algn="l"/>
              </a:tabLst>
            </a:pPr>
            <a:r>
              <a:rPr sz="5000" spc="-4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2.	</a:t>
            </a:r>
            <a:r>
              <a:rPr sz="5000" spc="-15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문제제기</a:t>
            </a:r>
            <a:r>
              <a:rPr sz="5000" spc="-150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 및 </a:t>
            </a:r>
            <a:r>
              <a:rPr sz="5000" spc="-15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필요성</a:t>
            </a:r>
            <a:endParaRPr sz="5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192AF401-6973-4EE2-AACC-27C6A634280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2095500"/>
            <a:ext cx="8191498" cy="71818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54914A-6BA7-4DE7-AA1C-1848776BD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5981700"/>
            <a:ext cx="9541633" cy="3276753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E1D0B57C-5033-4B6B-8987-715A63330A0B}"/>
              </a:ext>
            </a:extLst>
          </p:cNvPr>
          <p:cNvSpPr txBox="1"/>
          <p:nvPr/>
        </p:nvSpPr>
        <p:spPr>
          <a:xfrm>
            <a:off x="2305049" y="1485900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/>
              </a:rPr>
              <a:t>노인 교통사고 법규위반</a:t>
            </a:r>
            <a:endParaRPr sz="24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68685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3DBDD"/>
          </a:solidFill>
        </p:spPr>
        <p:txBody>
          <a:bodyPr wrap="square" lIns="0" tIns="0" rIns="0" bIns="0" rtlCol="0"/>
          <a:lstStyle/>
          <a:p>
            <a:endParaRPr dirty="0">
              <a:latin typeface="에스코어 드림 5 Medium" panose="020B0503030302020204" pitchFamily="34" charset="-127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9E2FD04-5961-40D7-9B5A-AE77024FE3DB}"/>
              </a:ext>
            </a:extLst>
          </p:cNvPr>
          <p:cNvSpPr txBox="1"/>
          <p:nvPr/>
        </p:nvSpPr>
        <p:spPr>
          <a:xfrm>
            <a:off x="533400" y="342900"/>
            <a:ext cx="6053455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9955" algn="l"/>
              </a:tabLst>
            </a:pPr>
            <a:r>
              <a:rPr sz="5000" spc="-4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2.	</a:t>
            </a:r>
            <a:r>
              <a:rPr sz="5000" spc="-15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문제제기</a:t>
            </a:r>
            <a:r>
              <a:rPr sz="5000" spc="-150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 및 </a:t>
            </a:r>
            <a:r>
              <a:rPr sz="5000" spc="-155" dirty="0">
                <a:solidFill>
                  <a:srgbClr val="1D1C1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</a:rPr>
              <a:t>필요성</a:t>
            </a:r>
            <a:endParaRPr sz="5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AAB3BADB-073A-49C8-A4B4-4CB2DAF1B4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426" y="3410495"/>
            <a:ext cx="8553449" cy="5172074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B2C763C3-70A1-4E2E-A74F-8DE9ED07D468}"/>
              </a:ext>
            </a:extLst>
          </p:cNvPr>
          <p:cNvSpPr txBox="1"/>
          <p:nvPr/>
        </p:nvSpPr>
        <p:spPr>
          <a:xfrm>
            <a:off x="2013658" y="2580833"/>
            <a:ext cx="495298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b="1" spc="-254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노</a:t>
            </a:r>
            <a:r>
              <a:rPr sz="3200" b="1" spc="-235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인</a:t>
            </a:r>
            <a:r>
              <a:rPr lang="ko-KR" altLang="en-US" sz="3200" b="1" spc="-23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과 전체</a:t>
            </a:r>
            <a:r>
              <a:rPr sz="3200" b="1" spc="-38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의</a:t>
            </a:r>
            <a:r>
              <a:rPr sz="3200" b="1" spc="-5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  <a:r>
              <a:rPr sz="3200" b="1" spc="-29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부</a:t>
            </a:r>
            <a:r>
              <a:rPr sz="3200" b="1" spc="-125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상</a:t>
            </a:r>
            <a:r>
              <a:rPr sz="3200" b="1" spc="-55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  <a:r>
              <a:rPr sz="3200" b="1" spc="-35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정</a:t>
            </a:r>
            <a:r>
              <a:rPr sz="3200" b="1" spc="-250" dirty="0" err="1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도</a:t>
            </a:r>
            <a:r>
              <a:rPr lang="en-US" altLang="ko-KR" sz="3200" b="1" spc="-25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 </a:t>
            </a:r>
            <a:r>
              <a:rPr lang="ko-KR" altLang="en-US" sz="3200" b="1" spc="-250" dirty="0">
                <a:solidFill>
                  <a:srgbClr val="1D1C1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1 Thin"/>
              </a:rPr>
              <a:t>차이</a:t>
            </a:r>
            <a:endParaRPr sz="3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1 Thin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7E25B-03B7-471C-A975-9FE8EA48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5467350"/>
            <a:ext cx="9153442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74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1548</Words>
  <Application>Microsoft Office PowerPoint</Application>
  <PresentationFormat>사용자 지정</PresentationFormat>
  <Paragraphs>465</Paragraphs>
  <Slides>25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Arial</vt:lpstr>
      <vt:lpstr>에스코어 드림 1 Thin</vt:lpstr>
      <vt:lpstr>에스코어 드림 3 Light</vt:lpstr>
      <vt:lpstr>에스코어 드림 5 Medium</vt:lpstr>
      <vt:lpstr>Calibri</vt:lpstr>
      <vt:lpstr>Office Theme</vt:lpstr>
      <vt:lpstr>Silver Zone 이대로 괜찮은가?</vt:lpstr>
      <vt:lpstr>PowerPoint 프레젠테이션</vt:lpstr>
      <vt:lpstr>1. 구성원 소개 및 역할</vt:lpstr>
      <vt:lpstr>Project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지역구 별 교통사고 </vt:lpstr>
      <vt:lpstr>PowerPoint 프레젠테이션</vt:lpstr>
      <vt:lpstr>Ⅰ.지역구 별 교통사고 발생 건수 및 시각화</vt:lpstr>
      <vt:lpstr>개발 환경 및 라이브러리</vt:lpstr>
      <vt:lpstr>PowerPoint 프레젠테이션</vt:lpstr>
      <vt:lpstr>개발 환경 및 라이브러리</vt:lpstr>
      <vt:lpstr>PowerPoint 프레젠테이션</vt:lpstr>
      <vt:lpstr>개발 환경 및 라이브러리</vt:lpstr>
      <vt:lpstr>4. 결론</vt:lpstr>
      <vt:lpstr>5. 느낀점 및 한계점</vt:lpstr>
      <vt:lpstr>PowerPoint 프레젠테이션</vt:lpstr>
      <vt:lpstr>PowerPoint 프레젠테이션</vt:lpstr>
      <vt:lpstr>데이터 출처</vt:lpstr>
      <vt:lpstr>김경목, 맹지호, 민병창, 신제우, 윤규헌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밝지 않은 색상 깔끔한 모노톤 라이프스타일 피치 덱 프레젠테이션</dc:title>
  <dc:creator>맹지호</dc:creator>
  <cp:keywords>DAFZaREP80s,BAFZaHaN88o</cp:keywords>
  <cp:lastModifiedBy>맹 지호</cp:lastModifiedBy>
  <cp:revision>206</cp:revision>
  <dcterms:created xsi:type="dcterms:W3CDTF">2023-02-03T07:45:05Z</dcterms:created>
  <dcterms:modified xsi:type="dcterms:W3CDTF">2023-02-05T12:27:30Z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2023-02-03T00:00:00Z</vt:filetime>
  </property>
  <property fmtid="{D5CDD505-2E9C-101B-9397-08002B2CF9AE}" pid="3" name="Creator">
    <vt:lpwstr>Canva</vt:lpwstr>
  </property>
  <property fmtid="{D5CDD505-2E9C-101B-9397-08002B2CF9AE}" pid="4" name="LastSaved">
    <vt:filetime>2023-02-03T00:00:00Z</vt:filetime>
  </property>
</Properties>
</file>